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vsdx" ContentType="application/vnd.ms-visio.drawing"/>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71" r:id="rId2"/>
    <p:sldId id="372" r:id="rId3"/>
    <p:sldId id="374" r:id="rId4"/>
    <p:sldId id="398" r:id="rId5"/>
    <p:sldId id="375" r:id="rId6"/>
    <p:sldId id="376" r:id="rId7"/>
    <p:sldId id="377" r:id="rId8"/>
    <p:sldId id="378" r:id="rId9"/>
    <p:sldId id="379" r:id="rId10"/>
    <p:sldId id="380" r:id="rId11"/>
    <p:sldId id="381" r:id="rId12"/>
    <p:sldId id="396" r:id="rId13"/>
    <p:sldId id="406" r:id="rId14"/>
    <p:sldId id="399" r:id="rId15"/>
    <p:sldId id="400" r:id="rId16"/>
    <p:sldId id="401" r:id="rId17"/>
    <p:sldId id="402" r:id="rId18"/>
    <p:sldId id="403" r:id="rId19"/>
    <p:sldId id="404" r:id="rId20"/>
    <p:sldId id="405" r:id="rId21"/>
    <p:sldId id="407" r:id="rId22"/>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FBFD"/>
    <a:srgbClr val="F6F9FC"/>
    <a:srgbClr val="FFFFFF"/>
    <a:srgbClr val="006666"/>
    <a:srgbClr val="FFFFCC"/>
    <a:srgbClr val="127D0D"/>
    <a:srgbClr val="79E395"/>
    <a:srgbClr val="6CB484"/>
    <a:srgbClr val="5CC475"/>
    <a:srgbClr val="D2E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45" autoAdjust="0"/>
    <p:restoredTop sz="85476" autoAdjust="0"/>
  </p:normalViewPr>
  <p:slideViewPr>
    <p:cSldViewPr>
      <p:cViewPr>
        <p:scale>
          <a:sx n="60" d="100"/>
          <a:sy n="60" d="100"/>
        </p:scale>
        <p:origin x="-2102" y="-624"/>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hart>
    <c:title>
      <c:layout/>
    </c:title>
    <c:plotArea>
      <c:layout/>
      <c:barChart>
        <c:barDir val="col"/>
        <c:grouping val="clustered"/>
        <c:ser>
          <c:idx val="0"/>
          <c:order val="0"/>
          <c:tx>
            <c:strRef>
              <c:f>Sheet1!$B$1</c:f>
              <c:strCache>
                <c:ptCount val="1"/>
                <c:pt idx="0">
                  <c:v>March 5th 2020</c:v>
                </c:pt>
              </c:strCache>
            </c:strRef>
          </c:tx>
          <c:dLbls>
            <c:showVal val="1"/>
          </c:dLbls>
          <c:cat>
            <c:strRef>
              <c:f>Sheet1!$A$2:$A$4</c:f>
              <c:strCache>
                <c:ptCount val="3"/>
                <c:pt idx="0">
                  <c:v>Total number of samples collected</c:v>
                </c:pt>
                <c:pt idx="1">
                  <c:v>Total number of confirmed cases</c:v>
                </c:pt>
                <c:pt idx="2">
                  <c:v>New suspected cases (results expected)</c:v>
                </c:pt>
              </c:strCache>
            </c:strRef>
          </c:cat>
          <c:val>
            <c:numRef>
              <c:f>Sheet1!$B$2:$B$4</c:f>
              <c:numCache>
                <c:formatCode>General</c:formatCode>
                <c:ptCount val="3"/>
                <c:pt idx="0">
                  <c:v>278</c:v>
                </c:pt>
                <c:pt idx="1">
                  <c:v>9</c:v>
                </c:pt>
                <c:pt idx="2">
                  <c:v>26</c:v>
                </c:pt>
              </c:numCache>
            </c:numRef>
          </c:val>
        </c:ser>
        <c:axId val="133842432"/>
        <c:axId val="133844352"/>
      </c:barChart>
      <c:catAx>
        <c:axId val="133842432"/>
        <c:scaling>
          <c:orientation val="minMax"/>
        </c:scaling>
        <c:axPos val="b"/>
        <c:tickLblPos val="nextTo"/>
        <c:crossAx val="133844352"/>
        <c:crosses val="autoZero"/>
        <c:auto val="1"/>
        <c:lblAlgn val="ctr"/>
        <c:lblOffset val="100"/>
      </c:catAx>
      <c:valAx>
        <c:axId val="133844352"/>
        <c:scaling>
          <c:orientation val="minMax"/>
        </c:scaling>
        <c:axPos val="l"/>
        <c:majorGridlines/>
        <c:numFmt formatCode="General" sourceLinked="1"/>
        <c:tickLblPos val="nextTo"/>
        <c:crossAx val="133842432"/>
        <c:crosses val="autoZero"/>
        <c:crossBetween val="between"/>
      </c:valAx>
    </c:plotArea>
    <c:legend>
      <c:legendPos val="r"/>
      <c:layout/>
    </c:legend>
    <c:plotVisOnly val="1"/>
  </c:chart>
  <c:txPr>
    <a:bodyPr/>
    <a:lstStyle/>
    <a:p>
      <a:pPr>
        <a:defRPr sz="1800">
          <a:latin typeface="Arial" pitchFamily="34" charset="0"/>
          <a:cs typeface="Arial"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9F2C9-9409-4D59-883E-6C46D00896E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F3D9C9D-DC80-48C5-9318-7AA22D74C894}">
      <dgm:prSet phldrT="[Text]" custT="1"/>
      <dgm:spPr/>
      <dgm:t>
        <a:bodyPr/>
        <a:lstStyle/>
        <a:p>
          <a:r>
            <a:rPr lang="en-US" sz="2000" dirty="0" smtClean="0">
              <a:latin typeface="Arial" pitchFamily="34" charset="0"/>
              <a:cs typeface="Arial" pitchFamily="34" charset="0"/>
            </a:rPr>
            <a:t>Governance and coordination:</a:t>
          </a:r>
        </a:p>
        <a:p>
          <a:r>
            <a:rPr lang="en-US" sz="2000" dirty="0" smtClean="0">
              <a:latin typeface="Arial" pitchFamily="34" charset="0"/>
              <a:cs typeface="Arial" pitchFamily="34" charset="0"/>
            </a:rPr>
            <a:t>High level response body established and action plans developed  </a:t>
          </a:r>
        </a:p>
        <a:p>
          <a:r>
            <a:rPr lang="en-US" sz="2000" dirty="0" smtClean="0">
              <a:latin typeface="Arial" pitchFamily="34" charset="0"/>
              <a:cs typeface="Arial" pitchFamily="34" charset="0"/>
            </a:rPr>
            <a:t>Response coordination bodies established at responsible agencies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dgm:t>
    </dgm:pt>
    <dgm:pt modelId="{74FE3FBE-4D8D-4447-AA96-23C5251A3BD7}" type="parTrans" cxnId="{B0BB12B4-C138-4123-8879-A53183EAED0A}">
      <dgm:prSet/>
      <dgm:spPr/>
      <dgm:t>
        <a:bodyPr/>
        <a:lstStyle/>
        <a:p>
          <a:endParaRPr lang="en-US" sz="2000">
            <a:latin typeface="Arial" pitchFamily="34" charset="0"/>
            <a:cs typeface="Arial" pitchFamily="34" charset="0"/>
          </a:endParaRPr>
        </a:p>
      </dgm:t>
    </dgm:pt>
    <dgm:pt modelId="{3305A264-AF55-426E-B5BC-E6E83A864D6C}" type="sibTrans" cxnId="{B0BB12B4-C138-4123-8879-A53183EAED0A}">
      <dgm:prSet/>
      <dgm:spPr/>
      <dgm:t>
        <a:bodyPr/>
        <a:lstStyle/>
        <a:p>
          <a:endParaRPr lang="en-US" sz="2000">
            <a:latin typeface="Arial" pitchFamily="34" charset="0"/>
            <a:cs typeface="Arial" pitchFamily="34" charset="0"/>
          </a:endParaRPr>
        </a:p>
      </dgm:t>
    </dgm:pt>
    <dgm:pt modelId="{77D4F524-EB55-432E-A9D9-496228D35D51}">
      <dgm:prSet phldrT="[Text]" custT="1"/>
      <dgm:spPr/>
      <dgm:t>
        <a:bodyPr/>
        <a:lstStyle/>
        <a:p>
          <a:r>
            <a:rPr lang="en-US" sz="2000" dirty="0" smtClean="0">
              <a:latin typeface="Arial" pitchFamily="34" charset="0"/>
              <a:cs typeface="Arial" pitchFamily="34" charset="0"/>
            </a:rPr>
            <a:t>Prevention: travel restrictions</a:t>
          </a:r>
        </a:p>
        <a:p>
          <a:r>
            <a:rPr lang="en-US" sz="2000" dirty="0" smtClean="0">
              <a:latin typeface="Arial" pitchFamily="34" charset="0"/>
              <a:cs typeface="Arial" pitchFamily="34" charset="0"/>
            </a:rPr>
            <a:t>Entry screening at all entry points</a:t>
          </a:r>
        </a:p>
        <a:p>
          <a:r>
            <a:rPr lang="en-US" sz="2000" dirty="0" smtClean="0">
              <a:latin typeface="Arial" pitchFamily="34" charset="0"/>
              <a:cs typeface="Arial" pitchFamily="34" charset="0"/>
            </a:rPr>
            <a:t>Self isolation and quarantine</a:t>
          </a:r>
          <a:endParaRPr lang="en-US" sz="2000" dirty="0">
            <a:latin typeface="Arial" pitchFamily="34" charset="0"/>
            <a:cs typeface="Arial" pitchFamily="34" charset="0"/>
          </a:endParaRPr>
        </a:p>
      </dgm:t>
    </dgm:pt>
    <dgm:pt modelId="{D872295B-FECA-4912-B0B2-F913F49E944D}" type="parTrans" cxnId="{328D0098-A857-410A-B0F5-9BE980C782CB}">
      <dgm:prSet/>
      <dgm:spPr/>
      <dgm:t>
        <a:bodyPr/>
        <a:lstStyle/>
        <a:p>
          <a:endParaRPr lang="en-US" sz="2000">
            <a:latin typeface="Arial" pitchFamily="34" charset="0"/>
            <a:cs typeface="Arial" pitchFamily="34" charset="0"/>
          </a:endParaRPr>
        </a:p>
      </dgm:t>
    </dgm:pt>
    <dgm:pt modelId="{7AA351DD-C07C-4648-98C1-E6AEF91A7BF4}" type="sibTrans" cxnId="{328D0098-A857-410A-B0F5-9BE980C782CB}">
      <dgm:prSet/>
      <dgm:spPr/>
      <dgm:t>
        <a:bodyPr/>
        <a:lstStyle/>
        <a:p>
          <a:endParaRPr lang="en-US" sz="2000">
            <a:latin typeface="Arial" pitchFamily="34" charset="0"/>
            <a:cs typeface="Arial" pitchFamily="34" charset="0"/>
          </a:endParaRPr>
        </a:p>
      </dgm:t>
    </dgm:pt>
    <dgm:pt modelId="{F57CCE6D-4D6C-4929-BF20-9EB49F4CECFC}">
      <dgm:prSet phldrT="[Text]" custT="1"/>
      <dgm:spPr/>
      <dgm:t>
        <a:bodyPr/>
        <a:lstStyle/>
        <a:p>
          <a:r>
            <a:rPr lang="en-US" sz="2000" dirty="0" err="1" smtClean="0">
              <a:latin typeface="Arial" pitchFamily="34" charset="0"/>
              <a:cs typeface="Arial" pitchFamily="34" charset="0"/>
            </a:rPr>
            <a:t>Epid</a:t>
          </a:r>
          <a:r>
            <a:rPr lang="en-US" sz="2000" dirty="0" smtClean="0">
              <a:latin typeface="Arial" pitchFamily="34" charset="0"/>
              <a:cs typeface="Arial" pitchFamily="34" charset="0"/>
            </a:rPr>
            <a:t> surveillance </a:t>
          </a:r>
        </a:p>
        <a:p>
          <a:r>
            <a:rPr lang="en-US" sz="2000" dirty="0" smtClean="0">
              <a:latin typeface="Arial" pitchFamily="34" charset="0"/>
              <a:cs typeface="Arial" pitchFamily="34" charset="0"/>
            </a:rPr>
            <a:t>Diagnostic tests available at Lugar’s Center</a:t>
          </a:r>
        </a:p>
        <a:p>
          <a:r>
            <a:rPr lang="en-US" sz="2000" dirty="0" smtClean="0">
              <a:latin typeface="Arial" pitchFamily="34" charset="0"/>
              <a:cs typeface="Arial" pitchFamily="34" charset="0"/>
            </a:rPr>
            <a:t>Protocols and communication materials developed in several languages</a:t>
          </a:r>
          <a:endParaRPr lang="en-US" sz="2000" dirty="0">
            <a:latin typeface="Arial" pitchFamily="34" charset="0"/>
            <a:cs typeface="Arial" pitchFamily="34" charset="0"/>
          </a:endParaRPr>
        </a:p>
      </dgm:t>
    </dgm:pt>
    <dgm:pt modelId="{B503179D-76A4-4F18-832A-6A021FF72834}" type="parTrans" cxnId="{8F5E7ECC-EE87-4B9B-B393-D84A5CEF6FF8}">
      <dgm:prSet/>
      <dgm:spPr/>
      <dgm:t>
        <a:bodyPr/>
        <a:lstStyle/>
        <a:p>
          <a:endParaRPr lang="en-US" sz="2000">
            <a:latin typeface="Arial" pitchFamily="34" charset="0"/>
            <a:cs typeface="Arial" pitchFamily="34" charset="0"/>
          </a:endParaRPr>
        </a:p>
      </dgm:t>
    </dgm:pt>
    <dgm:pt modelId="{DA4EE22E-7E69-4E4D-80A8-A2B4FEB25247}" type="sibTrans" cxnId="{8F5E7ECC-EE87-4B9B-B393-D84A5CEF6FF8}">
      <dgm:prSet/>
      <dgm:spPr/>
      <dgm:t>
        <a:bodyPr/>
        <a:lstStyle/>
        <a:p>
          <a:endParaRPr lang="en-US" sz="2000">
            <a:latin typeface="Arial" pitchFamily="34" charset="0"/>
            <a:cs typeface="Arial" pitchFamily="34" charset="0"/>
          </a:endParaRPr>
        </a:p>
      </dgm:t>
    </dgm:pt>
    <dgm:pt modelId="{B9FD2EE9-62E7-4502-A4C0-7828A876E590}">
      <dgm:prSet phldrT="[Text]" custT="1"/>
      <dgm:spPr/>
      <dgm:t>
        <a:bodyPr/>
        <a:lstStyle/>
        <a:p>
          <a:r>
            <a:rPr lang="en-US" sz="2000" dirty="0" smtClean="0">
              <a:latin typeface="Arial" pitchFamily="34" charset="0"/>
              <a:cs typeface="Arial" pitchFamily="34" charset="0"/>
            </a:rPr>
            <a:t>Treatment facilities identified </a:t>
          </a:r>
        </a:p>
        <a:p>
          <a:r>
            <a:rPr lang="en-US" sz="2000" dirty="0" smtClean="0">
              <a:latin typeface="Arial" pitchFamily="34" charset="0"/>
              <a:cs typeface="Arial" pitchFamily="34" charset="0"/>
            </a:rPr>
            <a:t>Health care workers trained</a:t>
          </a:r>
        </a:p>
        <a:p>
          <a:r>
            <a:rPr lang="en-US" sz="2000" dirty="0" smtClean="0">
              <a:latin typeface="Arial" pitchFamily="34" charset="0"/>
              <a:cs typeface="Arial" pitchFamily="34" charset="0"/>
            </a:rPr>
            <a:t>Infection control conditions assessed</a:t>
          </a:r>
          <a:endParaRPr lang="en-US" sz="2000" dirty="0">
            <a:latin typeface="Arial" pitchFamily="34" charset="0"/>
            <a:cs typeface="Arial" pitchFamily="34" charset="0"/>
          </a:endParaRPr>
        </a:p>
      </dgm:t>
    </dgm:pt>
    <dgm:pt modelId="{8A19DD98-84E6-4C0C-BA6A-C40A302E35D5}" type="parTrans" cxnId="{3FC168D2-1E17-4AEC-90DD-CE419FA5FA23}">
      <dgm:prSet/>
      <dgm:spPr/>
      <dgm:t>
        <a:bodyPr/>
        <a:lstStyle/>
        <a:p>
          <a:endParaRPr lang="en-US" sz="2000">
            <a:latin typeface="Arial" pitchFamily="34" charset="0"/>
            <a:cs typeface="Arial" pitchFamily="34" charset="0"/>
          </a:endParaRPr>
        </a:p>
      </dgm:t>
    </dgm:pt>
    <dgm:pt modelId="{A6AFAD89-6509-4A32-90B4-D2A44FD8D097}" type="sibTrans" cxnId="{3FC168D2-1E17-4AEC-90DD-CE419FA5FA23}">
      <dgm:prSet/>
      <dgm:spPr/>
      <dgm:t>
        <a:bodyPr/>
        <a:lstStyle/>
        <a:p>
          <a:endParaRPr lang="en-US" sz="2000">
            <a:latin typeface="Arial" pitchFamily="34" charset="0"/>
            <a:cs typeface="Arial" pitchFamily="34" charset="0"/>
          </a:endParaRPr>
        </a:p>
      </dgm:t>
    </dgm:pt>
    <dgm:pt modelId="{14A3EF5B-9DD3-4CDD-A3C8-445E8E59AC25}" type="pres">
      <dgm:prSet presAssocID="{F1E9F2C9-9409-4D59-883E-6C46D00896E8}" presName="composite" presStyleCnt="0">
        <dgm:presLayoutVars>
          <dgm:chMax val="1"/>
          <dgm:dir/>
          <dgm:resizeHandles val="exact"/>
        </dgm:presLayoutVars>
      </dgm:prSet>
      <dgm:spPr/>
    </dgm:pt>
    <dgm:pt modelId="{76F6E747-E8AB-4CC6-B386-CCBC314F9372}" type="pres">
      <dgm:prSet presAssocID="{8F3D9C9D-DC80-48C5-9318-7AA22D74C894}" presName="roof" presStyleLbl="dkBgShp" presStyleIdx="0" presStyleCnt="2"/>
      <dgm:spPr/>
      <dgm:t>
        <a:bodyPr/>
        <a:lstStyle/>
        <a:p>
          <a:endParaRPr lang="en-US"/>
        </a:p>
      </dgm:t>
    </dgm:pt>
    <dgm:pt modelId="{26DDEC2B-327A-41CD-BA59-98302F924175}" type="pres">
      <dgm:prSet presAssocID="{8F3D9C9D-DC80-48C5-9318-7AA22D74C894}" presName="pillars" presStyleCnt="0"/>
      <dgm:spPr/>
    </dgm:pt>
    <dgm:pt modelId="{6659D669-AA61-4805-8CB2-BC588F9EF25C}" type="pres">
      <dgm:prSet presAssocID="{8F3D9C9D-DC80-48C5-9318-7AA22D74C894}" presName="pillar1" presStyleLbl="node1" presStyleIdx="0" presStyleCnt="3">
        <dgm:presLayoutVars>
          <dgm:bulletEnabled val="1"/>
        </dgm:presLayoutVars>
      </dgm:prSet>
      <dgm:spPr/>
      <dgm:t>
        <a:bodyPr/>
        <a:lstStyle/>
        <a:p>
          <a:endParaRPr lang="en-US"/>
        </a:p>
      </dgm:t>
    </dgm:pt>
    <dgm:pt modelId="{015AF9A8-A118-4C45-A3F1-734B72006036}" type="pres">
      <dgm:prSet presAssocID="{F57CCE6D-4D6C-4929-BF20-9EB49F4CECFC}" presName="pillarX" presStyleLbl="node1" presStyleIdx="1" presStyleCnt="3">
        <dgm:presLayoutVars>
          <dgm:bulletEnabled val="1"/>
        </dgm:presLayoutVars>
      </dgm:prSet>
      <dgm:spPr/>
      <dgm:t>
        <a:bodyPr/>
        <a:lstStyle/>
        <a:p>
          <a:endParaRPr lang="en-US"/>
        </a:p>
      </dgm:t>
    </dgm:pt>
    <dgm:pt modelId="{1442F7E7-183F-4ED5-B820-C1EF29774F52}" type="pres">
      <dgm:prSet presAssocID="{B9FD2EE9-62E7-4502-A4C0-7828A876E590}" presName="pillarX" presStyleLbl="node1" presStyleIdx="2" presStyleCnt="3">
        <dgm:presLayoutVars>
          <dgm:bulletEnabled val="1"/>
        </dgm:presLayoutVars>
      </dgm:prSet>
      <dgm:spPr/>
      <dgm:t>
        <a:bodyPr/>
        <a:lstStyle/>
        <a:p>
          <a:endParaRPr lang="en-US"/>
        </a:p>
      </dgm:t>
    </dgm:pt>
    <dgm:pt modelId="{9BC09307-C418-4D7E-B617-25A0337B9FAA}" type="pres">
      <dgm:prSet presAssocID="{8F3D9C9D-DC80-48C5-9318-7AA22D74C894}" presName="base" presStyleLbl="dkBgShp" presStyleIdx="1" presStyleCnt="2"/>
      <dgm:spPr/>
    </dgm:pt>
  </dgm:ptLst>
  <dgm:cxnLst>
    <dgm:cxn modelId="{C839BEA5-1B91-41F2-A551-898762478677}" type="presOf" srcId="{77D4F524-EB55-432E-A9D9-496228D35D51}" destId="{6659D669-AA61-4805-8CB2-BC588F9EF25C}" srcOrd="0" destOrd="0" presId="urn:microsoft.com/office/officeart/2005/8/layout/hList3"/>
    <dgm:cxn modelId="{A079AFD0-4315-4F5B-9537-2BFEB263FBE5}" type="presOf" srcId="{B9FD2EE9-62E7-4502-A4C0-7828A876E590}" destId="{1442F7E7-183F-4ED5-B820-C1EF29774F52}" srcOrd="0" destOrd="0" presId="urn:microsoft.com/office/officeart/2005/8/layout/hList3"/>
    <dgm:cxn modelId="{17F9CCD1-9BE6-461C-9285-46C0F7B63256}" type="presOf" srcId="{8F3D9C9D-DC80-48C5-9318-7AA22D74C894}" destId="{76F6E747-E8AB-4CC6-B386-CCBC314F9372}" srcOrd="0" destOrd="0" presId="urn:microsoft.com/office/officeart/2005/8/layout/hList3"/>
    <dgm:cxn modelId="{3FC168D2-1E17-4AEC-90DD-CE419FA5FA23}" srcId="{8F3D9C9D-DC80-48C5-9318-7AA22D74C894}" destId="{B9FD2EE9-62E7-4502-A4C0-7828A876E590}" srcOrd="2" destOrd="0" parTransId="{8A19DD98-84E6-4C0C-BA6A-C40A302E35D5}" sibTransId="{A6AFAD89-6509-4A32-90B4-D2A44FD8D097}"/>
    <dgm:cxn modelId="{DD48CA4B-3DB3-48A1-91F0-545C691E61F9}" type="presOf" srcId="{F1E9F2C9-9409-4D59-883E-6C46D00896E8}" destId="{14A3EF5B-9DD3-4CDD-A3C8-445E8E59AC25}" srcOrd="0" destOrd="0" presId="urn:microsoft.com/office/officeart/2005/8/layout/hList3"/>
    <dgm:cxn modelId="{328D0098-A857-410A-B0F5-9BE980C782CB}" srcId="{8F3D9C9D-DC80-48C5-9318-7AA22D74C894}" destId="{77D4F524-EB55-432E-A9D9-496228D35D51}" srcOrd="0" destOrd="0" parTransId="{D872295B-FECA-4912-B0B2-F913F49E944D}" sibTransId="{7AA351DD-C07C-4648-98C1-E6AEF91A7BF4}"/>
    <dgm:cxn modelId="{407863F8-55B2-41CF-887B-854667A77EA1}" type="presOf" srcId="{F57CCE6D-4D6C-4929-BF20-9EB49F4CECFC}" destId="{015AF9A8-A118-4C45-A3F1-734B72006036}" srcOrd="0" destOrd="0" presId="urn:microsoft.com/office/officeart/2005/8/layout/hList3"/>
    <dgm:cxn modelId="{8F5E7ECC-EE87-4B9B-B393-D84A5CEF6FF8}" srcId="{8F3D9C9D-DC80-48C5-9318-7AA22D74C894}" destId="{F57CCE6D-4D6C-4929-BF20-9EB49F4CECFC}" srcOrd="1" destOrd="0" parTransId="{B503179D-76A4-4F18-832A-6A021FF72834}" sibTransId="{DA4EE22E-7E69-4E4D-80A8-A2B4FEB25247}"/>
    <dgm:cxn modelId="{B0BB12B4-C138-4123-8879-A53183EAED0A}" srcId="{F1E9F2C9-9409-4D59-883E-6C46D00896E8}" destId="{8F3D9C9D-DC80-48C5-9318-7AA22D74C894}" srcOrd="0" destOrd="0" parTransId="{74FE3FBE-4D8D-4447-AA96-23C5251A3BD7}" sibTransId="{3305A264-AF55-426E-B5BC-E6E83A864D6C}"/>
    <dgm:cxn modelId="{17113455-D833-40E9-9699-8DCBD4CE7C9E}" type="presParOf" srcId="{14A3EF5B-9DD3-4CDD-A3C8-445E8E59AC25}" destId="{76F6E747-E8AB-4CC6-B386-CCBC314F9372}" srcOrd="0" destOrd="0" presId="urn:microsoft.com/office/officeart/2005/8/layout/hList3"/>
    <dgm:cxn modelId="{553D782C-B4D3-4A8B-9AE9-B388CC114293}" type="presParOf" srcId="{14A3EF5B-9DD3-4CDD-A3C8-445E8E59AC25}" destId="{26DDEC2B-327A-41CD-BA59-98302F924175}" srcOrd="1" destOrd="0" presId="urn:microsoft.com/office/officeart/2005/8/layout/hList3"/>
    <dgm:cxn modelId="{B08A19B4-F267-421E-8BB3-6A96CA78B12E}" type="presParOf" srcId="{26DDEC2B-327A-41CD-BA59-98302F924175}" destId="{6659D669-AA61-4805-8CB2-BC588F9EF25C}" srcOrd="0" destOrd="0" presId="urn:microsoft.com/office/officeart/2005/8/layout/hList3"/>
    <dgm:cxn modelId="{01B19951-D2B0-404E-BD76-15B836FDD7EE}" type="presParOf" srcId="{26DDEC2B-327A-41CD-BA59-98302F924175}" destId="{015AF9A8-A118-4C45-A3F1-734B72006036}" srcOrd="1" destOrd="0" presId="urn:microsoft.com/office/officeart/2005/8/layout/hList3"/>
    <dgm:cxn modelId="{B77C4549-4139-409F-AE66-2BC933A2FE9C}" type="presParOf" srcId="{26DDEC2B-327A-41CD-BA59-98302F924175}" destId="{1442F7E7-183F-4ED5-B820-C1EF29774F52}" srcOrd="2" destOrd="0" presId="urn:microsoft.com/office/officeart/2005/8/layout/hList3"/>
    <dgm:cxn modelId="{207A0676-6DEB-4169-94ED-BE2ADE598184}" type="presParOf" srcId="{14A3EF5B-9DD3-4CDD-A3C8-445E8E59AC25}" destId="{9BC09307-C418-4D7E-B617-25A0337B9FAA}"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3/6/2020</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xmlns=""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3/6/2020</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xmlns=""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provide the governmental institutions as well as general population with evidence-based information on </a:t>
            </a:r>
            <a:r>
              <a:rPr lang="ka-GE" sz="1200" kern="1200" dirty="0" smtClean="0">
                <a:solidFill>
                  <a:schemeClr val="tx1"/>
                </a:solidFill>
                <a:effectLst/>
                <a:latin typeface="+mn-lt"/>
                <a:ea typeface="+mn-ea"/>
                <a:cs typeface="+mn-cs"/>
              </a:rPr>
              <a:t>2019-nCoV</a:t>
            </a:r>
            <a:r>
              <a:rPr lang="en-US" sz="1200" kern="1200" dirty="0" smtClean="0">
                <a:solidFill>
                  <a:schemeClr val="tx1"/>
                </a:solidFill>
                <a:effectLst/>
                <a:latin typeface="+mn-lt"/>
                <a:ea typeface="+mn-ea"/>
                <a:cs typeface="+mn-cs"/>
              </a:rPr>
              <a:t>, including the epidemiological information, control mechanisms, recommendations for different groups, the governmental web-page </a:t>
            </a:r>
            <a:r>
              <a:rPr lang="ka-GE"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3"/>
              </a:rPr>
              <a:t>https://stopcov.ge/</a:t>
            </a:r>
            <a:r>
              <a:rPr lang="en-US" sz="1200" kern="1200" dirty="0" smtClean="0">
                <a:solidFill>
                  <a:schemeClr val="tx1"/>
                </a:solidFill>
                <a:effectLst/>
                <a:latin typeface="+mn-lt"/>
                <a:ea typeface="+mn-ea"/>
                <a:cs typeface="+mn-cs"/>
              </a:rPr>
              <a:t>) is functioning where information is updated on a regular basis. </a:t>
            </a:r>
          </a:p>
          <a:p>
            <a:pPr>
              <a:spcBef>
                <a:spcPts val="0"/>
              </a:spcBef>
              <a:spcAft>
                <a:spcPts val="0"/>
              </a:spcAft>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kern="1200" dirty="0" smtClean="0">
                <a:solidFill>
                  <a:schemeClr val="tx1"/>
                </a:solidFill>
                <a:effectLst/>
                <a:latin typeface="+mn-lt"/>
                <a:ea typeface="+mn-ea"/>
                <a:cs typeface="+mn-cs"/>
              </a:rPr>
              <a:t>To ensure the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preparedness on the governmental level, Decree of the Government of Georgia #164 dated January 28, 2020 on “</a:t>
            </a:r>
            <a:r>
              <a:rPr lang="ka-GE" sz="1200" kern="1200" dirty="0" smtClean="0">
                <a:solidFill>
                  <a:schemeClr val="tx1"/>
                </a:solidFill>
                <a:effectLst/>
                <a:latin typeface="+mn-lt"/>
                <a:ea typeface="+mn-ea"/>
                <a:cs typeface="+mn-cs"/>
              </a:rPr>
              <a:t>Approval of Measures to Prevent the Possible Spread of the New Coronavirus in Georgia and Approval of an Emergency Response Plan for </a:t>
            </a:r>
            <a:r>
              <a:rPr lang="en-US" sz="1200" kern="1200" dirty="0" smtClean="0">
                <a:solidFill>
                  <a:schemeClr val="tx1"/>
                </a:solidFill>
                <a:effectLst/>
                <a:latin typeface="+mn-lt"/>
                <a:ea typeface="+mn-ea"/>
                <a:cs typeface="+mn-cs"/>
              </a:rPr>
              <a:t>Cases Caused by COVID-19” has been adopted (amended on February 26, with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#377).</a:t>
            </a:r>
          </a:p>
          <a:p>
            <a:r>
              <a:rPr lang="en-US" sz="1200" kern="1200" dirty="0" smtClean="0">
                <a:solidFill>
                  <a:schemeClr val="tx1"/>
                </a:solidFill>
                <a:effectLst/>
                <a:latin typeface="+mn-lt"/>
                <a:ea typeface="+mn-ea"/>
                <a:cs typeface="+mn-cs"/>
              </a:rPr>
              <a:t>The Operational Response Plan for New Coronavirus (COVID19), adopted by the </a:t>
            </a:r>
            <a:r>
              <a:rPr lang="en-US" sz="1200" kern="1200" dirty="0" err="1" smtClean="0">
                <a:solidFill>
                  <a:schemeClr val="tx1"/>
                </a:solidFill>
                <a:effectLst/>
                <a:latin typeface="+mn-lt"/>
                <a:ea typeface="+mn-ea"/>
                <a:cs typeface="+mn-cs"/>
              </a:rPr>
              <a:t>GoG</a:t>
            </a:r>
            <a:r>
              <a:rPr lang="en-US" sz="1200" kern="1200" dirty="0" smtClean="0">
                <a:solidFill>
                  <a:schemeClr val="tx1"/>
                </a:solidFill>
                <a:effectLst/>
                <a:latin typeface="+mn-lt"/>
                <a:ea typeface="+mn-ea"/>
                <a:cs typeface="+mn-cs"/>
              </a:rPr>
              <a:t> Decree, defines the commitments and responsibilities of the related agencies for national response measures. The Plan includes the following measures to respond to a case of coronavirus disease: disease detection, identification, validation and risk assessment; laboratory testing; notification of responsible bodies; Epi surveillance / response action; informing the public about the risks associated with coronavirus disease, elimination / mitigation of the effects and getting out of the situation.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purpose of the Plan is to ensure the country preparedness to respond to coronavirus disease, both though preventive measures and in case of disease outbreak</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pPr>
              <a:spcBef>
                <a:spcPts val="0"/>
              </a:spcBef>
              <a:spcAft>
                <a:spcPts val="0"/>
              </a:spcAft>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err="1" smtClean="0">
                <a:solidFill>
                  <a:schemeClr val="tx1"/>
                </a:solidFill>
                <a:effectLst/>
                <a:latin typeface="+mn-lt"/>
                <a:ea typeface="+mn-ea"/>
                <a:cs typeface="+mn-cs"/>
              </a:rPr>
              <a:t>MoIDPLHSA</a:t>
            </a:r>
            <a:r>
              <a:rPr lang="en-US" sz="1200" i="1" kern="1200" dirty="0" smtClean="0">
                <a:solidFill>
                  <a:schemeClr val="tx1"/>
                </a:solidFill>
                <a:effectLst/>
                <a:latin typeface="+mn-lt"/>
                <a:ea typeface="+mn-ea"/>
                <a:cs typeface="+mn-cs"/>
              </a:rPr>
              <a:t>, NCDC and ESCUAC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the implementation of the Plan with all relevant government agencies in compliance with International Health Regulations</a:t>
            </a:r>
          </a:p>
          <a:p>
            <a:pPr lvl="0"/>
            <a:r>
              <a:rPr lang="ka-GE" sz="1200" kern="1200" dirty="0" smtClean="0">
                <a:solidFill>
                  <a:schemeClr val="tx1"/>
                </a:solidFill>
                <a:effectLst/>
                <a:latin typeface="+mn-lt"/>
                <a:ea typeface="+mn-ea"/>
                <a:cs typeface="+mn-cs"/>
              </a:rPr>
              <a:t>Develop</a:t>
            </a:r>
            <a:r>
              <a:rPr lang="en-US" sz="1200" kern="1200" dirty="0" err="1" smtClean="0">
                <a:solidFill>
                  <a:schemeClr val="tx1"/>
                </a:solidFill>
                <a:effectLst/>
                <a:latin typeface="+mn-lt"/>
                <a:ea typeface="+mn-ea"/>
                <a:cs typeface="+mn-cs"/>
              </a:rPr>
              <a:t>ment</a:t>
            </a:r>
            <a:r>
              <a:rPr lang="en-US" sz="1200" kern="1200" dirty="0" smtClean="0">
                <a:solidFill>
                  <a:schemeClr val="tx1"/>
                </a:solidFill>
                <a:effectLst/>
                <a:latin typeface="+mn-lt"/>
                <a:ea typeface="+mn-ea"/>
                <a:cs typeface="+mn-cs"/>
              </a:rPr>
              <a:t> of</a:t>
            </a:r>
            <a:r>
              <a:rPr lang="ka-GE" sz="1200" kern="1200" dirty="0" smtClean="0">
                <a:solidFill>
                  <a:schemeClr val="tx1"/>
                </a:solidFill>
                <a:effectLst/>
                <a:latin typeface="+mn-lt"/>
                <a:ea typeface="+mn-ea"/>
                <a:cs typeface="+mn-cs"/>
              </a:rPr>
              <a:t> a case management protocol with the involvement of experts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Implementation of screening within competences</a:t>
            </a:r>
          </a:p>
          <a:p>
            <a:pPr lvl="0"/>
            <a:r>
              <a:rPr lang="en-US" sz="1200" kern="1200" dirty="0" smtClean="0">
                <a:solidFill>
                  <a:schemeClr val="tx1"/>
                </a:solidFill>
                <a:effectLst/>
                <a:latin typeface="+mn-lt"/>
                <a:ea typeface="+mn-ea"/>
                <a:cs typeface="+mn-cs"/>
              </a:rPr>
              <a:t>Surveillance  (including lab diagnostics)</a:t>
            </a:r>
          </a:p>
          <a:p>
            <a:pPr lvl="0"/>
            <a:r>
              <a:rPr lang="en-US" sz="1200" kern="1200" dirty="0" smtClean="0">
                <a:solidFill>
                  <a:schemeClr val="tx1"/>
                </a:solidFill>
                <a:effectLst/>
                <a:latin typeface="+mn-lt"/>
                <a:ea typeface="+mn-ea"/>
                <a:cs typeface="+mn-cs"/>
              </a:rPr>
              <a:t>If needed, send the suspected / confirmed samples to WHO reference lab for further studies</a:t>
            </a:r>
          </a:p>
          <a:p>
            <a:pPr lvl="0"/>
            <a:r>
              <a:rPr lang="ka-GE" sz="1200" kern="1200" dirty="0" smtClean="0">
                <a:solidFill>
                  <a:schemeClr val="tx1"/>
                </a:solidFill>
                <a:effectLst/>
                <a:latin typeface="+mn-lt"/>
                <a:ea typeface="+mn-ea"/>
                <a:cs typeface="+mn-cs"/>
              </a:rPr>
              <a:t>Quarantine of passengers coming from the areas of the coronavirus spread to further isolate and restrict them</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Identify medical </a:t>
            </a:r>
            <a:r>
              <a:rPr lang="en-US" sz="1200" kern="1200" dirty="0" smtClean="0">
                <a:solidFill>
                  <a:schemeClr val="tx1"/>
                </a:solidFill>
                <a:effectLst/>
                <a:latin typeface="+mn-lt"/>
                <a:ea typeface="+mn-ea"/>
                <a:cs typeface="+mn-cs"/>
              </a:rPr>
              <a:t>facilities and enact a referral mechanism</a:t>
            </a:r>
            <a:r>
              <a:rPr lang="ka-GE" sz="1200" kern="1200" dirty="0" smtClean="0">
                <a:solidFill>
                  <a:schemeClr val="tx1"/>
                </a:solidFill>
                <a:effectLst/>
                <a:latin typeface="+mn-lt"/>
                <a:ea typeface="+mn-ea"/>
                <a:cs typeface="+mn-cs"/>
              </a:rPr>
              <a:t> for the management of suspicious </a:t>
            </a:r>
            <a:r>
              <a:rPr lang="en-US" sz="1200" kern="1200" dirty="0" smtClean="0">
                <a:solidFill>
                  <a:schemeClr val="tx1"/>
                </a:solidFill>
                <a:effectLst/>
                <a:latin typeface="+mn-lt"/>
                <a:ea typeface="+mn-ea"/>
                <a:cs typeface="+mn-cs"/>
              </a:rPr>
              <a:t>and / </a:t>
            </a:r>
            <a:r>
              <a:rPr lang="ka-GE" sz="1200" kern="1200" dirty="0" smtClean="0">
                <a:solidFill>
                  <a:schemeClr val="tx1"/>
                </a:solidFill>
                <a:effectLst/>
                <a:latin typeface="+mn-lt"/>
                <a:ea typeface="+mn-ea"/>
                <a:cs typeface="+mn-cs"/>
              </a:rPr>
              <a:t>or confirmed cases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trainings, relevant information to the medical staff, epidemiologists and other target groups in compliance with the WHO recommendations</a:t>
            </a:r>
          </a:p>
          <a:p>
            <a:pPr lvl="0"/>
            <a:r>
              <a:rPr lang="en-US" sz="1200" kern="1200" dirty="0" smtClean="0">
                <a:solidFill>
                  <a:schemeClr val="tx1"/>
                </a:solidFill>
                <a:effectLst/>
                <a:latin typeface="+mn-lt"/>
                <a:ea typeface="+mn-ea"/>
                <a:cs typeface="+mn-cs"/>
              </a:rPr>
              <a:t>Enhancement of infection control measures for the prevention of spread of new coronavirus</a:t>
            </a:r>
          </a:p>
          <a:p>
            <a:pPr>
              <a:spcBef>
                <a:spcPts val="0"/>
              </a:spcBef>
              <a:spcAft>
                <a:spcPts val="0"/>
              </a:spcAft>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Internal Affairs / Police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Coordination of all preventive and response measures based on the aforementioned Decree and provision of safety and security of medical facilities</a:t>
            </a:r>
          </a:p>
          <a:p>
            <a:pPr lvl="0"/>
            <a:r>
              <a:rPr lang="en-US" sz="1200" kern="1200" dirty="0" smtClean="0">
                <a:solidFill>
                  <a:schemeClr val="tx1"/>
                </a:solidFill>
                <a:effectLst/>
                <a:latin typeface="+mn-lt"/>
                <a:ea typeface="+mn-ea"/>
                <a:cs typeface="+mn-cs"/>
              </a:rPr>
              <a:t>Provision of assistance and safety during the transportation of patients by an ambulance or any other kind of vehicle for the isolation and restriction purposes</a:t>
            </a:r>
          </a:p>
          <a:p>
            <a:pPr lvl="0"/>
            <a:r>
              <a:rPr lang="en-US" sz="1200" kern="1200" dirty="0" smtClean="0">
                <a:solidFill>
                  <a:schemeClr val="tx1"/>
                </a:solidFill>
                <a:effectLst/>
                <a:latin typeface="+mn-lt"/>
                <a:ea typeface="+mn-ea"/>
                <a:cs typeface="+mn-cs"/>
              </a:rPr>
              <a:t>Provision of isolation and safety of Coronavirus foci</a:t>
            </a:r>
          </a:p>
          <a:p>
            <a:pPr lvl="0"/>
            <a:r>
              <a:rPr lang="en-US" sz="1200" kern="1200" dirty="0" smtClean="0">
                <a:solidFill>
                  <a:schemeClr val="tx1"/>
                </a:solidFill>
                <a:effectLst/>
                <a:latin typeface="+mn-lt"/>
                <a:ea typeface="+mn-ea"/>
                <a:cs typeface="+mn-cs"/>
              </a:rPr>
              <a:t>Provision of public order and safety of strategic state facilities</a:t>
            </a:r>
          </a:p>
          <a:p>
            <a:pPr lvl="0"/>
            <a:r>
              <a:rPr lang="ka-GE" sz="1200" kern="1200" dirty="0" smtClean="0">
                <a:solidFill>
                  <a:schemeClr val="tx1"/>
                </a:solidFill>
                <a:effectLst/>
                <a:latin typeface="+mn-lt"/>
                <a:ea typeface="+mn-ea"/>
                <a:cs typeface="+mn-cs"/>
              </a:rPr>
              <a:t>Distribution of </a:t>
            </a:r>
            <a:r>
              <a:rPr lang="en-US" sz="1200" kern="1200" dirty="0" smtClean="0">
                <a:solidFill>
                  <a:schemeClr val="tx1"/>
                </a:solidFill>
                <a:effectLst/>
                <a:latin typeface="+mn-lt"/>
                <a:ea typeface="+mn-ea"/>
                <a:cs typeface="+mn-cs"/>
              </a:rPr>
              <a:t>informational leaflets</a:t>
            </a:r>
            <a:r>
              <a:rPr lang="ka-GE" sz="1200" kern="1200" dirty="0" smtClean="0">
                <a:solidFill>
                  <a:schemeClr val="tx1"/>
                </a:solidFill>
                <a:effectLst/>
                <a:latin typeface="+mn-lt"/>
                <a:ea typeface="+mn-ea"/>
                <a:cs typeface="+mn-cs"/>
              </a:rPr>
              <a:t> to passengers arriving from the Coronavirus transmission areas</a:t>
            </a:r>
            <a:endParaRPr lang="en-US" sz="1200" kern="1200" dirty="0" smtClean="0">
              <a:solidFill>
                <a:schemeClr val="tx1"/>
              </a:solidFill>
              <a:effectLst/>
              <a:latin typeface="+mn-lt"/>
              <a:ea typeface="+mn-ea"/>
              <a:cs typeface="+mn-cs"/>
            </a:endParaRPr>
          </a:p>
          <a:p>
            <a:pPr lvl="0"/>
            <a:r>
              <a:rPr lang="ka-GE" sz="1200" kern="1200" dirty="0" smtClean="0">
                <a:solidFill>
                  <a:schemeClr val="tx1"/>
                </a:solidFill>
                <a:effectLst/>
                <a:latin typeface="+mn-lt"/>
                <a:ea typeface="+mn-ea"/>
                <a:cs typeface="+mn-cs"/>
              </a:rPr>
              <a:t>Registration of </a:t>
            </a:r>
            <a:r>
              <a:rPr lang="en-US" sz="1200" kern="1200" dirty="0" smtClean="0">
                <a:solidFill>
                  <a:schemeClr val="tx1"/>
                </a:solidFill>
                <a:effectLst/>
                <a:latin typeface="+mn-lt"/>
                <a:ea typeface="+mn-ea"/>
                <a:cs typeface="+mn-cs"/>
              </a:rPr>
              <a:t>p</a:t>
            </a:r>
            <a:r>
              <a:rPr lang="ka-GE" sz="1200" kern="1200" dirty="0" smtClean="0">
                <a:solidFill>
                  <a:schemeClr val="tx1"/>
                </a:solidFill>
                <a:effectLst/>
                <a:latin typeface="+mn-lt"/>
                <a:ea typeface="+mn-ea"/>
                <a:cs typeface="+mn-cs"/>
              </a:rPr>
              <a:t>assengers </a:t>
            </a:r>
            <a:r>
              <a:rPr lang="en-US" sz="1200" kern="1200" dirty="0" smtClean="0">
                <a:solidFill>
                  <a:schemeClr val="tx1"/>
                </a:solidFill>
                <a:effectLst/>
                <a:latin typeface="+mn-lt"/>
                <a:ea typeface="+mn-ea"/>
                <a:cs typeface="+mn-cs"/>
              </a:rPr>
              <a:t>a</a:t>
            </a:r>
            <a:r>
              <a:rPr lang="ka-GE" sz="1200" kern="1200" dirty="0" smtClean="0">
                <a:solidFill>
                  <a:schemeClr val="tx1"/>
                </a:solidFill>
                <a:effectLst/>
                <a:latin typeface="+mn-lt"/>
                <a:ea typeface="+mn-ea"/>
                <a:cs typeface="+mn-cs"/>
              </a:rPr>
              <a:t>rriving at </a:t>
            </a:r>
            <a:r>
              <a:rPr lang="en-US" sz="1200" kern="1200" dirty="0" smtClean="0">
                <a:solidFill>
                  <a:schemeClr val="tx1"/>
                </a:solidFill>
                <a:effectLst/>
                <a:latin typeface="+mn-lt"/>
                <a:ea typeface="+mn-ea"/>
                <a:cs typeface="+mn-cs"/>
              </a:rPr>
              <a:t>b</a:t>
            </a:r>
            <a:r>
              <a:rPr lang="ka-GE" sz="1200" kern="1200" dirty="0" smtClean="0">
                <a:solidFill>
                  <a:schemeClr val="tx1"/>
                </a:solidFill>
                <a:effectLst/>
                <a:latin typeface="+mn-lt"/>
                <a:ea typeface="+mn-ea"/>
                <a:cs typeface="+mn-cs"/>
              </a:rPr>
              <a:t>order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heckpoints in Georgia </a:t>
            </a:r>
            <a:r>
              <a:rPr lang="en-US" sz="1200" kern="1200" dirty="0" smtClean="0">
                <a:solidFill>
                  <a:schemeClr val="tx1"/>
                </a:solidFill>
                <a:effectLst/>
                <a:latin typeface="+mn-lt"/>
                <a:ea typeface="+mn-ea"/>
                <a:cs typeface="+mn-cs"/>
              </a:rPr>
              <a:t>from Coronavirus transmission areas (WHO defined high-risk zones) </a:t>
            </a:r>
            <a:r>
              <a:rPr lang="ka-GE" sz="1200" kern="1200" dirty="0" smtClean="0">
                <a:solidFill>
                  <a:schemeClr val="tx1"/>
                </a:solidFill>
                <a:effectLst/>
                <a:latin typeface="+mn-lt"/>
                <a:ea typeface="+mn-ea"/>
                <a:cs typeface="+mn-cs"/>
              </a:rPr>
              <a:t>- Registration of Entry Characteristics (eg. </a:t>
            </a:r>
            <a:r>
              <a:rPr lang="en-US" sz="1200" kern="1200" dirty="0" smtClean="0">
                <a:solidFill>
                  <a:schemeClr val="tx1"/>
                </a:solidFill>
                <a:effectLst/>
                <a:latin typeface="+mn-lt"/>
                <a:ea typeface="+mn-ea"/>
                <a:cs typeface="+mn-cs"/>
              </a:rPr>
              <a:t>Flight</a:t>
            </a:r>
            <a:r>
              <a:rPr lang="ka-GE" sz="1200" kern="1200" dirty="0" smtClean="0">
                <a:solidFill>
                  <a:schemeClr val="tx1"/>
                </a:solidFill>
                <a:effectLst/>
                <a:latin typeface="+mn-lt"/>
                <a:ea typeface="+mn-ea"/>
                <a:cs typeface="+mn-cs"/>
              </a:rPr>
              <a:t> Number, Type of Vehicle, </a:t>
            </a:r>
            <a:r>
              <a:rPr lang="en-US" sz="1200" kern="1200" dirty="0" smtClean="0">
                <a:solidFill>
                  <a:schemeClr val="tx1"/>
                </a:solidFill>
                <a:effectLst/>
                <a:latin typeface="+mn-lt"/>
                <a:ea typeface="+mn-ea"/>
                <a:cs typeface="+mn-cs"/>
              </a:rPr>
              <a:t>co-passengers</a:t>
            </a:r>
            <a:r>
              <a:rPr lang="ka-GE"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
            </a:r>
            <a:r>
              <a:rPr lang="ka-GE" sz="1200" kern="1200" dirty="0" smtClean="0">
                <a:solidFill>
                  <a:schemeClr val="tx1"/>
                </a:solidFill>
                <a:effectLst/>
                <a:latin typeface="+mn-lt"/>
                <a:ea typeface="+mn-ea"/>
                <a:cs typeface="+mn-cs"/>
              </a:rPr>
              <a:t>ontact </a:t>
            </a:r>
            <a:r>
              <a:rPr lang="en-US" sz="1200" kern="1200" dirty="0" err="1" smtClean="0">
                <a:solidFill>
                  <a:schemeClr val="tx1"/>
                </a:solidFill>
                <a:effectLst/>
                <a:latin typeface="+mn-lt"/>
                <a:ea typeface="+mn-ea"/>
                <a:cs typeface="+mn-cs"/>
              </a:rPr>
              <a:t>i</a:t>
            </a:r>
            <a:r>
              <a:rPr lang="ka-GE" sz="1200" kern="1200" dirty="0" smtClean="0">
                <a:solidFill>
                  <a:schemeClr val="tx1"/>
                </a:solidFill>
                <a:effectLst/>
                <a:latin typeface="+mn-lt"/>
                <a:ea typeface="+mn-ea"/>
                <a:cs typeface="+mn-cs"/>
              </a:rPr>
              <a:t>nformation and </a:t>
            </a:r>
            <a:r>
              <a:rPr lang="en-US" sz="1200" kern="1200" dirty="0" smtClean="0">
                <a:solidFill>
                  <a:schemeClr val="tx1"/>
                </a:solidFill>
                <a:effectLst/>
                <a:latin typeface="+mn-lt"/>
                <a:ea typeface="+mn-ea"/>
                <a:cs typeface="+mn-cs"/>
              </a:rPr>
              <a:t>d</a:t>
            </a:r>
            <a:r>
              <a:rPr lang="ka-GE" sz="1200" kern="1200" dirty="0" smtClean="0">
                <a:solidFill>
                  <a:schemeClr val="tx1"/>
                </a:solidFill>
                <a:effectLst/>
                <a:latin typeface="+mn-lt"/>
                <a:ea typeface="+mn-ea"/>
                <a:cs typeface="+mn-cs"/>
              </a:rPr>
              <a:t>ate of </a:t>
            </a:r>
            <a:r>
              <a:rPr lang="en-US" sz="1200" kern="1200" dirty="0" smtClean="0">
                <a:solidFill>
                  <a:schemeClr val="tx1"/>
                </a:solidFill>
                <a:effectLst/>
                <a:latin typeface="+mn-lt"/>
                <a:ea typeface="+mn-ea"/>
                <a:cs typeface="+mn-cs"/>
              </a:rPr>
              <a:t>e</a:t>
            </a:r>
            <a:r>
              <a:rPr lang="ka-GE" sz="1200" kern="1200" dirty="0" smtClean="0">
                <a:solidFill>
                  <a:schemeClr val="tx1"/>
                </a:solidFill>
                <a:effectLst/>
                <a:latin typeface="+mn-lt"/>
                <a:ea typeface="+mn-ea"/>
                <a:cs typeface="+mn-cs"/>
              </a:rPr>
              <a:t>xit</a:t>
            </a:r>
            <a:endParaRPr lang="en-US" sz="1200" kern="1200" dirty="0" smtClean="0">
              <a:solidFill>
                <a:schemeClr val="tx1"/>
              </a:solidFill>
              <a:effectLst/>
              <a:latin typeface="+mn-lt"/>
              <a:ea typeface="+mn-ea"/>
              <a:cs typeface="+mn-cs"/>
            </a:endParaRPr>
          </a:p>
          <a:p>
            <a:pPr>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Finances / Revenue Service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Distribution of informational leaflets to passengers arriving from the Coronavirus transmission areas</a:t>
            </a:r>
          </a:p>
          <a:p>
            <a:pPr lvl="0"/>
            <a:r>
              <a:rPr lang="en-US" sz="1200" kern="1200" dirty="0" smtClean="0">
                <a:solidFill>
                  <a:schemeClr val="tx1"/>
                </a:solidFill>
                <a:effectLst/>
                <a:latin typeface="+mn-lt"/>
                <a:ea typeface="+mn-ea"/>
                <a:cs typeface="+mn-cs"/>
              </a:rPr>
              <a:t>Management of passengers arriving at border checkpoints in Georgia from Coronavirus transmission areas (WHO defined high-risk zones), including the passengers from transit zones, through international airports and major checkpoints </a:t>
            </a:r>
          </a:p>
          <a:p>
            <a:pPr lvl="0"/>
            <a:r>
              <a:rPr lang="en-US" sz="1200" kern="1200" dirty="0" smtClean="0">
                <a:solidFill>
                  <a:schemeClr val="tx1"/>
                </a:solidFill>
                <a:effectLst/>
                <a:latin typeface="+mn-lt"/>
                <a:ea typeface="+mn-ea"/>
                <a:cs typeface="+mn-cs"/>
              </a:rPr>
              <a:t>Collection of detailed travel history according to the information received</a:t>
            </a:r>
          </a:p>
          <a:p>
            <a:pPr lvl="0"/>
            <a:r>
              <a:rPr lang="en-US" sz="1200" kern="1200" dirty="0" smtClean="0">
                <a:solidFill>
                  <a:schemeClr val="tx1"/>
                </a:solidFill>
                <a:effectLst/>
                <a:latin typeface="+mn-lt"/>
                <a:ea typeface="+mn-ea"/>
                <a:cs typeface="+mn-cs"/>
              </a:rPr>
              <a:t>Screening according to International Health Regulations</a:t>
            </a:r>
          </a:p>
          <a:p>
            <a:pPr lvl="0"/>
            <a:r>
              <a:rPr lang="en-US" sz="1200" kern="1200" dirty="0" smtClean="0">
                <a:solidFill>
                  <a:schemeClr val="tx1"/>
                </a:solidFill>
                <a:effectLst/>
                <a:latin typeface="+mn-lt"/>
                <a:ea typeface="+mn-ea"/>
                <a:cs typeface="+mn-cs"/>
              </a:rPr>
              <a:t>Immediate notification to the NCDC</a:t>
            </a:r>
          </a:p>
          <a:p>
            <a:pPr lvl="0"/>
            <a:r>
              <a:rPr lang="en-US" sz="1200" kern="1200" dirty="0" smtClean="0">
                <a:solidFill>
                  <a:schemeClr val="tx1"/>
                </a:solidFill>
                <a:effectLst/>
                <a:latin typeface="+mn-lt"/>
                <a:ea typeface="+mn-ea"/>
                <a:cs typeface="+mn-cs"/>
              </a:rPr>
              <a:t>The National Food Agency and the Revenue Service enforces prohibition of import of live animals from the People’s Republic of China</a:t>
            </a:r>
          </a:p>
          <a:p>
            <a:pPr>
              <a:spcBef>
                <a:spcPts val="0"/>
              </a:spcBef>
              <a:spcAft>
                <a:spcPts val="0"/>
              </a:spcAft>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Economy and Sustainable Development / United Airports of Georgia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Provision of information to the individuals and legal entities engaged into the touristic industry about the spread of Coronavirus</a:t>
            </a:r>
          </a:p>
          <a:p>
            <a:pPr lvl="0"/>
            <a:r>
              <a:rPr lang="en-US" sz="1200" kern="1200" dirty="0" smtClean="0">
                <a:solidFill>
                  <a:schemeClr val="tx1"/>
                </a:solidFill>
                <a:effectLst/>
                <a:latin typeface="+mn-lt"/>
                <a:ea typeface="+mn-ea"/>
                <a:cs typeface="+mn-cs"/>
              </a:rPr>
              <a:t>Temporary cancellation of international direct flights from the highly infected areas. Restrictions do not refer to vacant aircrafts from these countries arriving to Georgia in order to take passengers back. The restrictions can be reconsidered depending on the epidemiologic situation and in compliance with the Ministry’s directives.</a:t>
            </a:r>
          </a:p>
          <a:p>
            <a:pPr lvl="0"/>
            <a:r>
              <a:rPr lang="en-US" sz="1200" kern="1200" dirty="0" smtClean="0">
                <a:solidFill>
                  <a:schemeClr val="tx1"/>
                </a:solidFill>
                <a:effectLst/>
                <a:latin typeface="+mn-lt"/>
                <a:ea typeface="+mn-ea"/>
                <a:cs typeface="+mn-cs"/>
              </a:rPr>
              <a:t>The United Airports of Georgia should be requested to provide immediate procurement and installation of </a:t>
            </a:r>
            <a:r>
              <a:rPr lang="en-US" sz="1200" kern="1200" dirty="0" err="1" smtClean="0">
                <a:solidFill>
                  <a:schemeClr val="tx1"/>
                </a:solidFill>
                <a:effectLst/>
                <a:latin typeface="+mn-lt"/>
                <a:ea typeface="+mn-ea"/>
                <a:cs typeface="+mn-cs"/>
              </a:rPr>
              <a:t>thermo</a:t>
            </a:r>
            <a:r>
              <a:rPr lang="en-US" sz="1200" kern="1200" dirty="0" smtClean="0">
                <a:solidFill>
                  <a:schemeClr val="tx1"/>
                </a:solidFill>
                <a:effectLst/>
                <a:latin typeface="+mn-lt"/>
                <a:ea typeface="+mn-ea"/>
                <a:cs typeface="+mn-cs"/>
              </a:rPr>
              <a:t> scanners and other relevant equipment at the international airports of Georgia within their budget allocations and to provide temporary transition of ownership (free of charge) to the Revenue Service for passenger screening purposes.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Foreign Affairs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Informing relevant embassies about the need for the health insurance for the citizens of their countries willing to travel to Georgia, about the health conditions of their citizens residing in Georgia and about the preventive measures of coronavirus infection spread</a:t>
            </a:r>
          </a:p>
          <a:p>
            <a:pPr lvl="0"/>
            <a:r>
              <a:rPr lang="en-US" sz="1200" kern="1200" dirty="0" smtClean="0">
                <a:solidFill>
                  <a:schemeClr val="tx1"/>
                </a:solidFill>
                <a:effectLst/>
                <a:latin typeface="+mn-lt"/>
                <a:ea typeface="+mn-ea"/>
                <a:cs typeface="+mn-cs"/>
              </a:rPr>
              <a:t>Informing the relevant bodies and international organizations abroad regarding the morbidity data in the country</a:t>
            </a:r>
          </a:p>
          <a:p>
            <a:pPr lvl="0"/>
            <a:r>
              <a:rPr lang="en-US" sz="1200" kern="1200" dirty="0" smtClean="0">
                <a:solidFill>
                  <a:schemeClr val="tx1"/>
                </a:solidFill>
                <a:effectLst/>
                <a:latin typeface="+mn-lt"/>
                <a:ea typeface="+mn-ea"/>
                <a:cs typeface="+mn-cs"/>
              </a:rPr>
              <a:t>Informing the Government of Georgia about the health condition of Georgian citizens residing in high-risk zone countries and other countries including the coronavirus diagnosed cases</a:t>
            </a:r>
          </a:p>
          <a:p>
            <a:pPr lvl="0"/>
            <a:r>
              <a:rPr lang="en-US" sz="1200" kern="1200" dirty="0" smtClean="0">
                <a:solidFill>
                  <a:schemeClr val="tx1"/>
                </a:solidFill>
                <a:effectLst/>
                <a:latin typeface="+mn-lt"/>
                <a:ea typeface="+mn-ea"/>
                <a:cs typeface="+mn-cs"/>
              </a:rPr>
              <a:t>Considering the possibility of introducing a temporary visa regime with countries defined as high-risk areas</a:t>
            </a:r>
            <a:r>
              <a:rPr lang="ka-GE"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ec34430d_0_1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ec34430d_0_120:notes"/>
          <p:cNvSpPr txBox="1">
            <a:spLocks noGrp="1"/>
          </p:cNvSpPr>
          <p:nvPr>
            <p:ph type="body" idx="1"/>
          </p:nvPr>
        </p:nvSpPr>
        <p:spPr>
          <a:xfrm>
            <a:off x="695484" y="4421823"/>
            <a:ext cx="5563870" cy="4189095"/>
          </a:xfrm>
          <a:prstGeom prst="rect">
            <a:avLst/>
          </a:prstGeom>
        </p:spPr>
        <p:txBody>
          <a:bodyPr spcFirstLastPara="1" wrap="square" lIns="92915" tIns="92915" rIns="92915" bIns="92915" anchor="t" anchorCtr="0">
            <a:noAutofit/>
          </a:bodyPr>
          <a:lstStyle/>
          <a:p>
            <a:r>
              <a:rPr lang="en-US" sz="1200" i="1" kern="1200" dirty="0" smtClean="0">
                <a:solidFill>
                  <a:schemeClr val="tx1"/>
                </a:solidFill>
                <a:effectLst/>
                <a:latin typeface="+mn-lt"/>
                <a:ea typeface="+mn-ea"/>
                <a:cs typeface="+mn-cs"/>
              </a:rPr>
              <a:t>Ministry of Education, Science, Culture and Sports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recommendations of the Ministry of IDPs from the Occupied Territories,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Health and Social Affairs and the National Center for Disease Control and Public Health consider the implementation of preventive measures at schools, professional, higher educational and scientific-research institutions</a:t>
            </a:r>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xmlns=""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xmlns=""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xmlns=""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xmlns=""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xmlns="" val="14822332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34010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xmlns=""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3/6/2020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xmlns=""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3/6/2020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xmlns=""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3/6/2020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xmlns=""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3/6/2020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xmlns=""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3/6/2020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xmlns=""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7" descr="MOH ppt-02.jpg"/>
          <p:cNvPicPr>
            <a:picLocks noChangeAspect="1"/>
          </p:cNvPicPr>
          <p:nvPr/>
        </p:nvPicPr>
        <p:blipFill>
          <a:blip r:embed="rId16">
            <a:extLst>
              <a:ext uri="{28A0092B-C50C-407E-A947-70E740481C1C}">
                <a14:useLocalDpi xmlns:a14="http://schemas.microsoft.com/office/drawing/2010/main" xmlns=""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7">
            <a:extLst>
              <a:ext uri="{28A0092B-C50C-407E-A947-70E740481C1C}">
                <a14:useLocalDpi xmlns:a14="http://schemas.microsoft.com/office/drawing/2010/main" xmlns=""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 id="2147483674" r:id="rId14"/>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stopcov.ge/"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Visio_Drawing1112.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bin"/><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2.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latin typeface="Arial" panose="020B0604020202020204" pitchFamily="34" charset="0"/>
                <a:cs typeface="Arial" panose="020B0604020202020204" pitchFamily="34" charset="0"/>
              </a:rPr>
              <a:t>Georgia Novel </a:t>
            </a:r>
            <a:r>
              <a:rPr lang="en" sz="4800" dirty="0" smtClean="0">
                <a:latin typeface="Arial" panose="020B0604020202020204" pitchFamily="34" charset="0"/>
                <a:cs typeface="Arial" panose="020B0604020202020204" pitchFamily="34" charset="0"/>
              </a:rPr>
              <a:t>Coronavirus</a:t>
            </a:r>
            <a:r>
              <a:rPr lang="ka-GE" sz="4800" dirty="0" smtClean="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COVID-19)</a:t>
            </a:r>
            <a:r>
              <a:rPr lang="en" sz="4800" dirty="0" smtClean="0">
                <a:latin typeface="Arial" panose="020B0604020202020204" pitchFamily="34" charset="0"/>
                <a:cs typeface="Arial" panose="020B0604020202020204" pitchFamily="34" charset="0"/>
              </a:rPr>
              <a:t> </a:t>
            </a:r>
            <a:r>
              <a:rPr lang="en" sz="4800" dirty="0">
                <a:latin typeface="Arial" panose="020B0604020202020204" pitchFamily="34" charset="0"/>
                <a:cs typeface="Arial" panose="020B0604020202020204" pitchFamily="34" charset="0"/>
              </a:rPr>
              <a:t>Response</a:t>
            </a:r>
            <a:endParaRPr sz="4800" dirty="0">
              <a:latin typeface="Arial" panose="020B0604020202020204" pitchFamily="34" charset="0"/>
              <a:cs typeface="Arial" panose="020B0604020202020204" pitchFamily="34" charset="0"/>
            </a:endParaRPr>
          </a:p>
        </p:txBody>
      </p:sp>
      <p:sp>
        <p:nvSpPr>
          <p:cNvPr id="55" name="Google Shape;55;p13"/>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March </a:t>
            </a:r>
            <a:r>
              <a:rPr lang="en" sz="2400" dirty="0" smtClean="0"/>
              <a:t>6, </a:t>
            </a:r>
            <a:r>
              <a:rPr lang="en" sz="2400" dirty="0"/>
              <a:t>2020</a:t>
            </a:r>
            <a:endParaRPr sz="2400" dirty="0"/>
          </a:p>
        </p:txBody>
      </p:sp>
      <p:sp>
        <p:nvSpPr>
          <p:cNvPr id="56" name="Google Shape;56;p13"/>
          <p:cNvSpPr txBox="1">
            <a:spLocks noGrp="1"/>
          </p:cNvSpPr>
          <p:nvPr>
            <p:ph type="sldNum" sz="quarter" idx="12"/>
          </p:nvPr>
        </p:nvSpPr>
        <p:spPr>
          <a:xfrm>
            <a:off x="8472458" y="6217623"/>
            <a:ext cx="548700" cy="52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1414199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136" name="Google Shape;136;p25"/>
          <p:cNvSpPr txBox="1"/>
          <p:nvPr/>
        </p:nvSpPr>
        <p:spPr>
          <a:xfrm>
            <a:off x="357158" y="785794"/>
            <a:ext cx="7336236" cy="5105400"/>
          </a:xfrm>
          <a:prstGeom prst="rect">
            <a:avLst/>
          </a:prstGeom>
          <a:noFill/>
          <a:ln>
            <a:noFill/>
          </a:ln>
        </p:spPr>
        <p:txBody>
          <a:bodyPr spcFirstLastPara="1" wrap="square" lIns="91425" tIns="91425" rIns="91425" bIns="91425" anchor="t" anchorCtr="0">
            <a:noAutofit/>
          </a:bodyPr>
          <a:lstStyle/>
          <a:p>
            <a:r>
              <a:rPr lang="en-US" sz="2600" b="1" dirty="0" smtClean="0">
                <a:latin typeface="Arial" pitchFamily="34" charset="0"/>
                <a:cs typeface="Arial" pitchFamily="34" charset="0"/>
              </a:rPr>
              <a:t>Ministry of Education, Science, Culture and Sports</a:t>
            </a:r>
            <a:endParaRPr lang="en-US" sz="2600" b="1" dirty="0">
              <a:latin typeface="Arial" pitchFamily="34" charset="0"/>
              <a:cs typeface="Arial" pitchFamily="34" charset="0"/>
            </a:endParaRPr>
          </a:p>
          <a:p>
            <a:endParaRPr lang="en-US" sz="2400" b="1" dirty="0">
              <a:latin typeface="Arial" pitchFamily="34" charset="0"/>
              <a:cs typeface="Arial" pitchFamily="34" charset="0"/>
            </a:endParaRPr>
          </a:p>
          <a:p>
            <a:pPr marL="342900" lvl="0" indent="-342900">
              <a:buFont typeface="Arial" panose="020B0604020202020204" pitchFamily="34" charset="0"/>
              <a:buChar char="•"/>
            </a:pPr>
            <a:r>
              <a:rPr lang="en-US" sz="2200" dirty="0" smtClean="0">
                <a:latin typeface="Arial" pitchFamily="34" charset="0"/>
                <a:cs typeface="Arial" pitchFamily="34" charset="0"/>
              </a:rPr>
              <a:t>Implement preventive </a:t>
            </a:r>
            <a:r>
              <a:rPr lang="en-US" sz="2200" dirty="0">
                <a:latin typeface="Arial" pitchFamily="34" charset="0"/>
                <a:cs typeface="Arial" pitchFamily="34" charset="0"/>
              </a:rPr>
              <a:t>measures at schools, professional, higher educational and scientific-research institutions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39012" y="1285860"/>
            <a:ext cx="1804988" cy="19216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31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136" name="Google Shape;136;p25"/>
          <p:cNvSpPr txBox="1"/>
          <p:nvPr/>
        </p:nvSpPr>
        <p:spPr>
          <a:xfrm>
            <a:off x="1000100" y="571480"/>
            <a:ext cx="7592334" cy="5300682"/>
          </a:xfrm>
          <a:prstGeom prst="rect">
            <a:avLst/>
          </a:prstGeom>
          <a:noFill/>
          <a:ln>
            <a:noFill/>
          </a:ln>
        </p:spPr>
        <p:txBody>
          <a:bodyPr spcFirstLastPara="1" wrap="square" lIns="91425" tIns="91425" rIns="91425" bIns="91425" anchor="t" anchorCtr="0">
            <a:noAutofit/>
          </a:bodyPr>
          <a:lstStyle/>
          <a:p>
            <a:endParaRPr lang="en-US" sz="2400" b="1" dirty="0" smtClean="0">
              <a:latin typeface="Arial" pitchFamily="34" charset="0"/>
              <a:cs typeface="Arial" pitchFamily="34" charset="0"/>
            </a:endParaRPr>
          </a:p>
          <a:p>
            <a:endParaRPr lang="en-US" sz="2400" b="1" dirty="0">
              <a:latin typeface="Arial" pitchFamily="34" charset="0"/>
              <a:cs typeface="Arial" pitchFamily="34" charset="0"/>
            </a:endParaRPr>
          </a:p>
          <a:p>
            <a:endParaRPr lang="ka-GE" sz="2400" b="1" dirty="0" smtClean="0">
              <a:cs typeface="Arial" pitchFamily="34" charset="0"/>
            </a:endParaRPr>
          </a:p>
          <a:p>
            <a:r>
              <a:rPr lang="en-US" sz="2800" b="1" dirty="0" smtClean="0">
                <a:latin typeface="Arial" pitchFamily="34" charset="0"/>
                <a:cs typeface="Arial" pitchFamily="34" charset="0"/>
              </a:rPr>
              <a:t>Georgian </a:t>
            </a:r>
            <a:r>
              <a:rPr lang="en-US" sz="2800" b="1" dirty="0">
                <a:latin typeface="Arial" pitchFamily="34" charset="0"/>
                <a:cs typeface="Arial" pitchFamily="34" charset="0"/>
              </a:rPr>
              <a:t>Public Broadcaster </a:t>
            </a:r>
            <a:endParaRPr lang="ka-GE" sz="2800" b="1" dirty="0" smtClean="0">
              <a:cs typeface="Arial" pitchFamily="34" charset="0"/>
            </a:endParaRPr>
          </a:p>
          <a:p>
            <a:endParaRPr lang="ka-GE" sz="2800" b="1" dirty="0">
              <a:cs typeface="Arial" pitchFamily="34" charset="0"/>
            </a:endParaRPr>
          </a:p>
          <a:p>
            <a:r>
              <a:rPr lang="en-US" sz="2800" dirty="0" smtClean="0">
                <a:latin typeface="Arial" pitchFamily="34" charset="0"/>
                <a:cs typeface="Arial" pitchFamily="34" charset="0"/>
              </a:rPr>
              <a:t>P</a:t>
            </a:r>
            <a:r>
              <a:rPr lang="en-US" sz="2800" dirty="0" smtClean="0">
                <a:latin typeface="Arial" pitchFamily="34" charset="0"/>
                <a:cs typeface="Arial" pitchFamily="34" charset="0"/>
              </a:rPr>
              <a:t>rovides </a:t>
            </a:r>
            <a:r>
              <a:rPr lang="en-US" sz="2800" dirty="0">
                <a:latin typeface="Arial" pitchFamily="34" charset="0"/>
                <a:cs typeface="Arial" pitchFamily="34" charset="0"/>
              </a:rPr>
              <a:t>the public with correct and </a:t>
            </a:r>
            <a:r>
              <a:rPr lang="en-US" sz="2800" dirty="0" smtClean="0">
                <a:latin typeface="Arial" pitchFamily="34" charset="0"/>
                <a:cs typeface="Arial" pitchFamily="34" charset="0"/>
              </a:rPr>
              <a:t>relevant</a:t>
            </a:r>
            <a:endParaRPr lang="ka-GE" sz="2800" dirty="0" smtClean="0">
              <a:latin typeface="+mj-lt"/>
              <a:cs typeface="Arial" pitchFamily="34" charset="0"/>
            </a:endParaRPr>
          </a:p>
          <a:p>
            <a:r>
              <a:rPr lang="en-US" sz="2800" dirty="0" smtClean="0">
                <a:latin typeface="Arial" pitchFamily="34" charset="0"/>
                <a:cs typeface="Arial" pitchFamily="34" charset="0"/>
              </a:rPr>
              <a:t>information </a:t>
            </a:r>
            <a:r>
              <a:rPr lang="en-US" sz="2800" dirty="0">
                <a:latin typeface="Arial" pitchFamily="34" charset="0"/>
                <a:cs typeface="Arial" pitchFamily="34" charset="0"/>
              </a:rPr>
              <a:t>about the Coronavirus outbreak </a:t>
            </a:r>
            <a:endParaRPr lang="ka-GE" sz="2800" dirty="0" smtClean="0">
              <a:latin typeface="+mj-lt"/>
              <a:cs typeface="Arial" pitchFamily="34" charset="0"/>
            </a:endParaRPr>
          </a:p>
          <a:p>
            <a:r>
              <a:rPr lang="en-US" sz="2800" dirty="0" smtClean="0">
                <a:latin typeface="Arial" pitchFamily="34" charset="0"/>
                <a:cs typeface="Arial" pitchFamily="34" charset="0"/>
              </a:rPr>
              <a:t>and </a:t>
            </a:r>
            <a:r>
              <a:rPr lang="en-US" sz="2800" dirty="0">
                <a:latin typeface="Arial" pitchFamily="34" charset="0"/>
                <a:cs typeface="Arial" pitchFamily="34" charset="0"/>
              </a:rPr>
              <a:t>preventive measures to reduce the risks </a:t>
            </a:r>
            <a:endParaRPr lang="ka-GE" sz="2800" dirty="0" smtClean="0">
              <a:latin typeface="+mj-lt"/>
              <a:cs typeface="Arial" pitchFamily="34" charset="0"/>
            </a:endParaRPr>
          </a:p>
          <a:p>
            <a:r>
              <a:rPr lang="en-US" sz="2800" dirty="0" smtClean="0">
                <a:latin typeface="Arial" pitchFamily="34" charset="0"/>
                <a:cs typeface="Arial" pitchFamily="34" charset="0"/>
              </a:rPr>
              <a:t>of </a:t>
            </a:r>
            <a:r>
              <a:rPr lang="en-US" sz="2800" dirty="0">
                <a:latin typeface="Arial" pitchFamily="34" charset="0"/>
                <a:cs typeface="Arial" pitchFamily="34" charset="0"/>
              </a:rPr>
              <a:t>exposure.</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15140" y="3929066"/>
            <a:ext cx="1905000" cy="1905000"/>
          </a:xfrm>
          <a:prstGeom prst="rect">
            <a:avLst/>
          </a:prstGeom>
        </p:spPr>
      </p:pic>
    </p:spTree>
    <p:extLst>
      <p:ext uri="{BB962C8B-B14F-4D97-AF65-F5344CB8AC3E}">
        <p14:creationId xmlns:p14="http://schemas.microsoft.com/office/powerpoint/2010/main" xmlns="" val="247593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136" name="Google Shape;136;p25"/>
          <p:cNvSpPr txBox="1"/>
          <p:nvPr/>
        </p:nvSpPr>
        <p:spPr>
          <a:xfrm>
            <a:off x="428596" y="928670"/>
            <a:ext cx="8280404" cy="2195530"/>
          </a:xfrm>
          <a:prstGeom prst="rect">
            <a:avLst/>
          </a:prstGeom>
          <a:noFill/>
          <a:ln>
            <a:noFill/>
          </a:ln>
        </p:spPr>
        <p:txBody>
          <a:bodyPr spcFirstLastPara="1" wrap="square" lIns="91425" tIns="91425" rIns="91425" bIns="91425" anchor="t" anchorCtr="0">
            <a:noAutofit/>
          </a:bodyPr>
          <a:lstStyle/>
          <a:p>
            <a:pPr marL="571500" lvl="0" algn="ctr">
              <a:spcBef>
                <a:spcPts val="1200"/>
              </a:spcBef>
              <a:spcAft>
                <a:spcPts val="0"/>
              </a:spcAft>
              <a:buClr>
                <a:srgbClr val="000000"/>
              </a:buClr>
              <a:buSzPts val="1800"/>
            </a:pPr>
            <a:r>
              <a:rPr lang="en-US" sz="2600" dirty="0">
                <a:solidFill>
                  <a:schemeClr val="dk1"/>
                </a:solidFill>
                <a:latin typeface="Arial" pitchFamily="34" charset="0"/>
                <a:cs typeface="Arial" pitchFamily="34" charset="0"/>
              </a:rPr>
              <a:t>The governmental web-page </a:t>
            </a:r>
            <a:r>
              <a:rPr lang="en-US" sz="2600" u="sng" dirty="0" smtClean="0">
                <a:solidFill>
                  <a:schemeClr val="hlink"/>
                </a:solidFill>
                <a:latin typeface="Arial" pitchFamily="34" charset="0"/>
                <a:cs typeface="Arial" pitchFamily="34" charset="0"/>
                <a:hlinkClick r:id="rId3"/>
              </a:rPr>
              <a:t>stopcov.ge</a:t>
            </a:r>
            <a:r>
              <a:rPr lang="en-US" sz="2600" dirty="0" smtClean="0">
                <a:solidFill>
                  <a:schemeClr val="dk1"/>
                </a:solidFill>
                <a:latin typeface="Arial" pitchFamily="34" charset="0"/>
                <a:cs typeface="Arial" pitchFamily="34" charset="0"/>
              </a:rPr>
              <a:t> </a:t>
            </a:r>
            <a:r>
              <a:rPr lang="en-US" sz="2600" dirty="0">
                <a:solidFill>
                  <a:schemeClr val="dk1"/>
                </a:solidFill>
                <a:latin typeface="Arial" pitchFamily="34" charset="0"/>
                <a:cs typeface="Arial" pitchFamily="34" charset="0"/>
              </a:rPr>
              <a:t>is functioning where information is updated on a regular basis. </a:t>
            </a:r>
          </a:p>
        </p:txBody>
      </p:sp>
      <p:pic>
        <p:nvPicPr>
          <p:cNvPr id="5122" name="Picture 2" descr="https://stopcov.gov.ge/Content/images/Logo.png"/>
          <p:cNvPicPr>
            <a:picLocks noChangeAspect="1" noChangeArrowheads="1"/>
          </p:cNvPicPr>
          <p:nvPr/>
        </p:nvPicPr>
        <p:blipFill>
          <a:blip r:embed="rId4"/>
          <a:srcRect/>
          <a:stretch>
            <a:fillRect/>
          </a:stretch>
        </p:blipFill>
        <p:spPr bwMode="auto">
          <a:xfrm>
            <a:off x="1857356" y="2857496"/>
            <a:ext cx="5602980" cy="1143008"/>
          </a:xfrm>
          <a:prstGeom prst="rect">
            <a:avLst/>
          </a:prstGeom>
          <a:noFill/>
        </p:spPr>
      </p:pic>
    </p:spTree>
    <p:extLst>
      <p:ext uri="{BB962C8B-B14F-4D97-AF65-F5344CB8AC3E}">
        <p14:creationId xmlns:p14="http://schemas.microsoft.com/office/powerpoint/2010/main" xmlns="" val="109753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lstStyle/>
          <a:p>
            <a:r>
              <a:rPr lang="en-US" dirty="0" smtClean="0">
                <a:solidFill>
                  <a:srgbClr val="0070C0"/>
                </a:solidFill>
                <a:latin typeface="Arial" pitchFamily="34" charset="0"/>
                <a:cs typeface="Arial" pitchFamily="34" charset="0"/>
              </a:rPr>
              <a:t>COVID 19</a:t>
            </a:r>
            <a:br>
              <a:rPr lang="en-US"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Current Status in Georgia</a:t>
            </a:r>
            <a:br>
              <a:rPr lang="en-US"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March 6</a:t>
            </a:r>
            <a:r>
              <a:rPr lang="en-US" baseline="30000" dirty="0" smtClean="0">
                <a:solidFill>
                  <a:srgbClr val="0070C0"/>
                </a:solidFill>
                <a:latin typeface="Arial" pitchFamily="34" charset="0"/>
                <a:cs typeface="Arial" pitchFamily="34" charset="0"/>
              </a:rPr>
              <a:t>th</a:t>
            </a:r>
            <a:r>
              <a:rPr lang="en-US" dirty="0" smtClean="0">
                <a:solidFill>
                  <a:srgbClr val="0070C0"/>
                </a:solidFill>
                <a:latin typeface="Arial" pitchFamily="34" charset="0"/>
                <a:cs typeface="Arial" pitchFamily="34" charset="0"/>
              </a:rPr>
              <a:t> 2020</a:t>
            </a:r>
            <a:endParaRPr lang="en-US" dirty="0">
              <a:solidFill>
                <a:srgbClr val="0070C0"/>
              </a:solidFill>
              <a:latin typeface="Arial" pitchFamily="34" charset="0"/>
              <a:cs typeface="Arial" pitchFamily="34" charset="0"/>
            </a:endParaRPr>
          </a:p>
        </p:txBody>
      </p:sp>
      <p:pic>
        <p:nvPicPr>
          <p:cNvPr id="3" name="Picture 2" descr="Logo"/>
          <p:cNvPicPr>
            <a:picLocks noChangeAspect="1" noChangeArrowheads="1"/>
          </p:cNvPicPr>
          <p:nvPr/>
        </p:nvPicPr>
        <p:blipFill>
          <a:blip r:embed="rId2"/>
          <a:srcRect/>
          <a:stretch>
            <a:fillRect/>
          </a:stretch>
        </p:blipFill>
        <p:spPr bwMode="auto">
          <a:xfrm>
            <a:off x="285720" y="357166"/>
            <a:ext cx="8576846" cy="6429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886700" cy="448275"/>
          </a:xfrm>
        </p:spPr>
        <p:txBody>
          <a:bodyPr>
            <a:noAutofit/>
          </a:bodyPr>
          <a:lstStyle/>
          <a:p>
            <a:r>
              <a:rPr lang="en-US" sz="3600" dirty="0" smtClean="0">
                <a:latin typeface="Arial" pitchFamily="34" charset="0"/>
                <a:cs typeface="Arial" pitchFamily="34" charset="0"/>
              </a:rPr>
              <a:t>Situation Update by 05/03/2020</a:t>
            </a:r>
            <a:endParaRPr lang="en-US" sz="3600"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357158" y="1428736"/>
          <a:ext cx="8229600" cy="384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02172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7886700" cy="448275"/>
          </a:xfrm>
        </p:spPr>
        <p:txBody>
          <a:bodyPr>
            <a:noAutofit/>
          </a:bodyPr>
          <a:lstStyle/>
          <a:p>
            <a:r>
              <a:rPr lang="en-US" sz="3600" dirty="0" smtClean="0">
                <a:latin typeface="+mn-lt"/>
              </a:rPr>
              <a:t>Activities conducted by NCDC</a:t>
            </a:r>
            <a:endParaRPr lang="en-US" sz="3600" dirty="0">
              <a:latin typeface="+mn-lt"/>
            </a:endParaRPr>
          </a:p>
        </p:txBody>
      </p:sp>
      <p:sp>
        <p:nvSpPr>
          <p:cNvPr id="6" name="Rectangle 5"/>
          <p:cNvSpPr/>
          <p:nvPr/>
        </p:nvSpPr>
        <p:spPr>
          <a:xfrm>
            <a:off x="428596" y="1785926"/>
            <a:ext cx="8429684" cy="3466590"/>
          </a:xfrm>
          <a:prstGeom prst="rect">
            <a:avLst/>
          </a:prstGeom>
        </p:spPr>
        <p:txBody>
          <a:bodyPr wrap="square">
            <a:spAutoFit/>
          </a:bodyPr>
          <a:lstStyle/>
          <a:p>
            <a:pPr>
              <a:lnSpc>
                <a:spcPct val="107000"/>
              </a:lnSpc>
              <a:spcAft>
                <a:spcPts val="800"/>
              </a:spcAft>
            </a:pPr>
            <a:r>
              <a:rPr lang="en-US" sz="2000" b="1" dirty="0" smtClean="0">
                <a:effectLst/>
                <a:latin typeface="Arial" pitchFamily="34" charset="0"/>
                <a:ea typeface="Calibri" panose="020F0502020204030204" pitchFamily="34" charset="0"/>
                <a:cs typeface="Arial" pitchFamily="34" charset="0"/>
              </a:rPr>
              <a:t>Preparedness and response </a:t>
            </a:r>
            <a:endParaRPr lang="en-US" sz="2000" dirty="0" smtClean="0">
              <a:effectLst/>
              <a:latin typeface="Arial" pitchFamily="34" charset="0"/>
              <a:ea typeface="Calibri" panose="020F0502020204030204" pitchFamily="34" charset="0"/>
              <a:cs typeface="Arial" pitchFamily="34" charset="0"/>
            </a:endParaRPr>
          </a:p>
          <a:p>
            <a:pPr marL="342900" marR="6350" lvl="0" indent="-342900">
              <a:lnSpc>
                <a:spcPct val="107000"/>
              </a:lnSpc>
              <a:spcBef>
                <a:spcPts val="385"/>
              </a:spcBef>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Incident Management Team was established at NCDC;</a:t>
            </a:r>
          </a:p>
          <a:p>
            <a:pPr marL="342900" marR="6350" lvl="0" indent="-342900">
              <a:lnSpc>
                <a:spcPct val="107000"/>
              </a:lnSpc>
              <a:spcBef>
                <a:spcPts val="385"/>
              </a:spcBef>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Public Health Emergency Operations Center (PHEOC) was established and activated; </a:t>
            </a:r>
            <a:r>
              <a:rPr lang="en-US" sz="1600" dirty="0" smtClean="0">
                <a:effectLst/>
                <a:latin typeface="Arial" pitchFamily="34" charset="0"/>
                <a:ea typeface="Calibri" panose="020F0502020204030204" pitchFamily="34" charset="0"/>
                <a:cs typeface="Arial" pitchFamily="34" charset="0"/>
              </a:rPr>
              <a:t> </a:t>
            </a:r>
            <a:endParaRPr lang="en-US" sz="2000" dirty="0" smtClean="0">
              <a:effectLst/>
              <a:latin typeface="Arial" pitchFamily="34" charset="0"/>
              <a:ea typeface="Calibri" panose="020F0502020204030204" pitchFamily="34" charset="0"/>
              <a:cs typeface="Arial" pitchFamily="34" charset="0"/>
            </a:endParaRPr>
          </a:p>
          <a:p>
            <a:pPr marL="342900" lvl="0" indent="-342900">
              <a:lnSpc>
                <a:spcPct val="107000"/>
              </a:lnSpc>
              <a:spcAft>
                <a:spcPts val="80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Preparedness and response plan on novel coronavirus is being elaborated;</a:t>
            </a:r>
          </a:p>
          <a:p>
            <a:pPr marL="342900" indent="-342900">
              <a:lnSpc>
                <a:spcPct val="107000"/>
              </a:lnSpc>
              <a:spcAft>
                <a:spcPts val="800"/>
              </a:spcAft>
              <a:buFont typeface="Wingdings" panose="05000000000000000000" pitchFamily="2" charset="2"/>
              <a:buChar char=""/>
            </a:pPr>
            <a:r>
              <a:rPr lang="en-US" sz="2000" dirty="0">
                <a:latin typeface="Arial" pitchFamily="34" charset="0"/>
                <a:cs typeface="Arial" pitchFamily="34" charset="0"/>
              </a:rPr>
              <a:t>A</a:t>
            </a:r>
            <a:r>
              <a:rPr lang="en-US" sz="2000" dirty="0" smtClean="0">
                <a:latin typeface="Arial" pitchFamily="34" charset="0"/>
                <a:cs typeface="Arial" pitchFamily="34" charset="0"/>
              </a:rPr>
              <a:t> table-top simulation exercise on the </a:t>
            </a:r>
            <a:r>
              <a:rPr lang="en-US" sz="2000" dirty="0" err="1" smtClean="0">
                <a:latin typeface="Arial" pitchFamily="34" charset="0"/>
                <a:cs typeface="Arial" pitchFamily="34" charset="0"/>
              </a:rPr>
              <a:t>multisectoral</a:t>
            </a:r>
            <a:r>
              <a:rPr lang="en-US" sz="2000" dirty="0" smtClean="0">
                <a:latin typeface="Arial" pitchFamily="34" charset="0"/>
                <a:cs typeface="Arial" pitchFamily="34" charset="0"/>
              </a:rPr>
              <a:t> response to COVID-19 importation was held in Tbilisi and Batumi;</a:t>
            </a:r>
          </a:p>
          <a:p>
            <a:pPr marL="342900" lvl="0" indent="-342900">
              <a:lnSpc>
                <a:spcPct val="107000"/>
              </a:lnSpc>
              <a:spcAft>
                <a:spcPts val="800"/>
              </a:spcAft>
              <a:buFont typeface="Wingdings" panose="05000000000000000000" pitchFamily="2" charset="2"/>
              <a:buChar cha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Logo"/>
          <p:cNvPicPr>
            <a:picLocks noChangeAspect="1" noChangeArrowheads="1"/>
          </p:cNvPicPr>
          <p:nvPr/>
        </p:nvPicPr>
        <p:blipFill>
          <a:blip r:embed="rId2"/>
          <a:srcRect/>
          <a:stretch>
            <a:fillRect/>
          </a:stretch>
        </p:blipFill>
        <p:spPr bwMode="auto">
          <a:xfrm>
            <a:off x="500034" y="428604"/>
            <a:ext cx="6353175" cy="476250"/>
          </a:xfrm>
          <a:prstGeom prst="rect">
            <a:avLst/>
          </a:prstGeom>
          <a:noFill/>
        </p:spPr>
      </p:pic>
    </p:spTree>
    <p:extLst>
      <p:ext uri="{BB962C8B-B14F-4D97-AF65-F5344CB8AC3E}">
        <p14:creationId xmlns="" xmlns:p14="http://schemas.microsoft.com/office/powerpoint/2010/main" val="120588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1005" y="85123"/>
            <a:ext cx="7886700" cy="652536"/>
          </a:xfrm>
        </p:spPr>
        <p:txBody>
          <a:bodyPr>
            <a:normAutofit/>
          </a:bodyPr>
          <a:lstStyle/>
          <a:p>
            <a:r>
              <a:rPr lang="en-US" sz="2800" dirty="0" smtClean="0">
                <a:latin typeface="Arial" pitchFamily="34" charset="0"/>
                <a:cs typeface="Arial" pitchFamily="34" charset="0"/>
              </a:rPr>
              <a:t>Incident Management System (IMS) at NCDC</a:t>
            </a:r>
            <a:endParaRPr lang="en-US" sz="2800" dirty="0">
              <a:latin typeface="Arial" pitchFamily="34" charset="0"/>
              <a:cs typeface="Arial" pitchFamily="34" charset="0"/>
            </a:endParaRPr>
          </a:p>
        </p:txBody>
      </p:sp>
      <p:sp>
        <p:nvSpPr>
          <p:cNvPr id="4" name="Rectangle 2"/>
          <p:cNvSpPr>
            <a:spLocks noChangeArrowheads="1"/>
          </p:cNvSpPr>
          <p:nvPr/>
        </p:nvSpPr>
        <p:spPr bwMode="auto">
          <a:xfrm flipV="1">
            <a:off x="156754" y="176213"/>
            <a:ext cx="8003092"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 xmlns:p14="http://schemas.microsoft.com/office/powerpoint/2010/main" val="1181846431"/>
              </p:ext>
            </p:extLst>
          </p:nvPr>
        </p:nvGraphicFramePr>
        <p:xfrm>
          <a:off x="200297" y="790501"/>
          <a:ext cx="8743405" cy="5347908"/>
        </p:xfrm>
        <a:graphic>
          <a:graphicData uri="http://schemas.openxmlformats.org/presentationml/2006/ole">
            <p:oleObj spid="_x0000_s73730" name="Visio" r:id="rId3" imgW="10096572" imgH="6181583" progId="">
              <p:embed/>
            </p:oleObj>
          </a:graphicData>
        </a:graphic>
      </p:graphicFrame>
      <p:pic>
        <p:nvPicPr>
          <p:cNvPr id="6" name="Content Placeholder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0" y="6191251"/>
            <a:ext cx="9144000" cy="666750"/>
          </a:xfrm>
        </p:spPr>
      </p:pic>
    </p:spTree>
    <p:extLst>
      <p:ext uri="{BB962C8B-B14F-4D97-AF65-F5344CB8AC3E}">
        <p14:creationId xmlns="" xmlns:p14="http://schemas.microsoft.com/office/powerpoint/2010/main" val="191984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59722"/>
            <a:ext cx="7981950" cy="663574"/>
          </a:xfrm>
        </p:spPr>
        <p:txBody>
          <a:bodyPr>
            <a:normAutofit/>
          </a:bodyPr>
          <a:lstStyle/>
          <a:p>
            <a:r>
              <a:rPr lang="en-US" sz="3600" b="1" dirty="0" smtClean="0">
                <a:latin typeface="Sylfaen" panose="010A0502050306030303" pitchFamily="18" charset="0"/>
                <a:ea typeface="Calibri" panose="020F0502020204030204" pitchFamily="34" charset="0"/>
                <a:cs typeface="Times New Roman" panose="02020603050405020304" pitchFamily="18" charset="0"/>
              </a:rPr>
              <a:t>Surveillance</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6191251"/>
            <a:ext cx="9144000" cy="666750"/>
          </a:xfrm>
        </p:spPr>
      </p:pic>
      <p:sp>
        <p:nvSpPr>
          <p:cNvPr id="3" name="Rectangle 2"/>
          <p:cNvSpPr/>
          <p:nvPr/>
        </p:nvSpPr>
        <p:spPr>
          <a:xfrm>
            <a:off x="176212" y="1276350"/>
            <a:ext cx="8562975" cy="447609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The case definition of Novel </a:t>
            </a:r>
            <a:r>
              <a:rPr lang="en-US" sz="2000" dirty="0" err="1" smtClean="0">
                <a:effectLst/>
                <a:latin typeface="Arial" pitchFamily="34" charset="0"/>
                <a:ea typeface="Calibri" panose="020F0502020204030204" pitchFamily="34" charset="0"/>
                <a:cs typeface="Arial" pitchFamily="34" charset="0"/>
              </a:rPr>
              <a:t>Coroavirus</a:t>
            </a:r>
            <a:r>
              <a:rPr lang="en-US" sz="2000" dirty="0" smtClean="0">
                <a:effectLst/>
                <a:latin typeface="Arial" pitchFamily="34" charset="0"/>
                <a:ea typeface="Calibri" panose="020F0502020204030204" pitchFamily="34" charset="0"/>
                <a:cs typeface="Arial" pitchFamily="34" charset="0"/>
              </a:rPr>
              <a:t> infection was developed and approved;</a:t>
            </a:r>
          </a:p>
          <a:p>
            <a:pPr marL="342900" lvl="0" indent="-342900" algn="just">
              <a:lnSpc>
                <a:spcPct val="107000"/>
              </a:lnSpc>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Contact tracing and case management algorithm for 2019-nCoV was developed and approved;</a:t>
            </a:r>
          </a:p>
          <a:p>
            <a:pPr marL="342900" lvl="0" indent="-342900" algn="just">
              <a:lnSpc>
                <a:spcPct val="107000"/>
              </a:lnSpc>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Recommendations for use of Personal Protective Equipment was developed and approved;</a:t>
            </a:r>
          </a:p>
          <a:p>
            <a:pPr marL="342900" lvl="0" indent="-342900" algn="just">
              <a:lnSpc>
                <a:spcPct val="107000"/>
              </a:lnSpc>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Sample collection protocol was developed;</a:t>
            </a:r>
          </a:p>
          <a:p>
            <a:pPr marL="342900" lvl="0" indent="-342900" algn="just">
              <a:lnSpc>
                <a:spcPct val="107000"/>
              </a:lnSpc>
              <a:spcAft>
                <a:spcPts val="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Infection prevention and control protocol on suspected case of 2019-nCoV was developed and approved; </a:t>
            </a:r>
          </a:p>
          <a:p>
            <a:pPr marL="342900" lvl="0" indent="-342900" algn="just">
              <a:lnSpc>
                <a:spcPct val="107000"/>
              </a:lnSpc>
              <a:spcAft>
                <a:spcPts val="800"/>
              </a:spcAft>
              <a:buFont typeface="Wingdings" panose="05000000000000000000" pitchFamily="2" charset="2"/>
              <a:buChar char=""/>
            </a:pPr>
            <a:r>
              <a:rPr lang="en-US" sz="2000" dirty="0" smtClean="0">
                <a:effectLst/>
                <a:latin typeface="Arial" pitchFamily="34" charset="0"/>
                <a:ea typeface="Calibri" panose="020F0502020204030204" pitchFamily="34" charset="0"/>
                <a:cs typeface="Arial" pitchFamily="34" charset="0"/>
              </a:rPr>
              <a:t>All above-mentioned information was disseminated to the health care providers; </a:t>
            </a:r>
          </a:p>
          <a:p>
            <a:pPr marL="342900" lvl="0" indent="-342900" algn="just">
              <a:lnSpc>
                <a:spcPct val="107000"/>
              </a:lnSpc>
              <a:spcAft>
                <a:spcPts val="800"/>
              </a:spcAft>
              <a:buFont typeface="Wingdings" panose="05000000000000000000" pitchFamily="2" charset="2"/>
              <a:buChar char=""/>
            </a:pPr>
            <a:r>
              <a:rPr lang="en-US" sz="2000" dirty="0">
                <a:latin typeface="Arial" pitchFamily="34" charset="0"/>
                <a:cs typeface="Arial" pitchFamily="34" charset="0"/>
              </a:rPr>
              <a:t>From 4th of February NCDC/Lugar Center tests 2019-nCoV according to the protocol. </a:t>
            </a:r>
            <a:endParaRPr lang="en-US" sz="2000" dirty="0">
              <a:effectLst/>
              <a:latin typeface="Arial" pitchFamily="34" charset="0"/>
              <a:ea typeface="Calibri" panose="020F0502020204030204" pitchFamily="34" charset="0"/>
              <a:cs typeface="Arial" pitchFamily="34" charset="0"/>
            </a:endParaRPr>
          </a:p>
        </p:txBody>
      </p:sp>
    </p:spTree>
    <p:extLst>
      <p:ext uri="{BB962C8B-B14F-4D97-AF65-F5344CB8AC3E}">
        <p14:creationId xmlns="" xmlns:p14="http://schemas.microsoft.com/office/powerpoint/2010/main" val="230649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7886700" cy="896935"/>
          </a:xfrm>
        </p:spPr>
        <p:txBody>
          <a:bodyPr>
            <a:normAutofit/>
          </a:bodyPr>
          <a:lstStyle/>
          <a:p>
            <a:r>
              <a:rPr lang="en-US" sz="3600" dirty="0" smtClean="0">
                <a:latin typeface="Arial" pitchFamily="34" charset="0"/>
                <a:cs typeface="Arial" pitchFamily="34" charset="0"/>
              </a:rPr>
              <a:t>Protocols were developed </a:t>
            </a:r>
            <a:r>
              <a:rPr lang="en-US" sz="3600" dirty="0" smtClean="0">
                <a:latin typeface="Arial" pitchFamily="34" charset="0"/>
                <a:cs typeface="Arial" pitchFamily="34" charset="0"/>
              </a:rPr>
              <a:t>for</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71472" y="2214554"/>
            <a:ext cx="7886700" cy="3214710"/>
          </a:xfrm>
        </p:spPr>
        <p:txBody>
          <a:bodyPr/>
          <a:lstStyle/>
          <a:p>
            <a:pPr lvl="0"/>
            <a:r>
              <a:rPr lang="en-US" b="0" dirty="0" smtClean="0">
                <a:latin typeface="Arial" pitchFamily="34" charset="0"/>
                <a:cs typeface="Arial" pitchFamily="34" charset="0"/>
              </a:rPr>
              <a:t>International </a:t>
            </a:r>
            <a:r>
              <a:rPr lang="en-US" b="0" dirty="0">
                <a:latin typeface="Arial" pitchFamily="34" charset="0"/>
                <a:cs typeface="Arial" pitchFamily="34" charset="0"/>
              </a:rPr>
              <a:t>travelers coming from high risk </a:t>
            </a:r>
            <a:r>
              <a:rPr lang="en-US" b="0" dirty="0" smtClean="0">
                <a:latin typeface="Arial" pitchFamily="34" charset="0"/>
                <a:cs typeface="Arial" pitchFamily="34" charset="0"/>
              </a:rPr>
              <a:t>countries;</a:t>
            </a:r>
            <a:endParaRPr lang="en-US" b="0" dirty="0">
              <a:latin typeface="Arial" pitchFamily="34" charset="0"/>
              <a:cs typeface="Arial" pitchFamily="34" charset="0"/>
            </a:endParaRPr>
          </a:p>
          <a:p>
            <a:pPr lvl="0"/>
            <a:r>
              <a:rPr lang="en-US" b="0" dirty="0">
                <a:latin typeface="Arial" pitchFamily="34" charset="0"/>
                <a:cs typeface="Arial" pitchFamily="34" charset="0"/>
              </a:rPr>
              <a:t>International travelers and touristic </a:t>
            </a:r>
            <a:r>
              <a:rPr lang="en-US" b="0" dirty="0" smtClean="0">
                <a:latin typeface="Arial" pitchFamily="34" charset="0"/>
                <a:cs typeface="Arial" pitchFamily="34" charset="0"/>
              </a:rPr>
              <a:t>companies;</a:t>
            </a:r>
            <a:endParaRPr lang="en-US" b="0" dirty="0">
              <a:latin typeface="Arial" pitchFamily="34" charset="0"/>
              <a:cs typeface="Arial" pitchFamily="34" charset="0"/>
            </a:endParaRPr>
          </a:p>
          <a:p>
            <a:pPr lvl="0"/>
            <a:r>
              <a:rPr lang="en-US" b="0" dirty="0">
                <a:latin typeface="Arial" pitchFamily="34" charset="0"/>
                <a:cs typeface="Arial" pitchFamily="34" charset="0"/>
              </a:rPr>
              <a:t>Self-isolated </a:t>
            </a:r>
            <a:r>
              <a:rPr lang="en-US" b="0" dirty="0" smtClean="0">
                <a:latin typeface="Arial" pitchFamily="34" charset="0"/>
                <a:cs typeface="Arial" pitchFamily="34" charset="0"/>
              </a:rPr>
              <a:t>persons;</a:t>
            </a:r>
            <a:endParaRPr lang="en-US" b="0" dirty="0">
              <a:latin typeface="Arial" pitchFamily="34" charset="0"/>
              <a:cs typeface="Arial" pitchFamily="34" charset="0"/>
            </a:endParaRPr>
          </a:p>
          <a:p>
            <a:pPr lvl="0"/>
            <a:r>
              <a:rPr lang="en-US" b="0" dirty="0" smtClean="0">
                <a:latin typeface="Arial" pitchFamily="34" charset="0"/>
                <a:cs typeface="Arial" pitchFamily="34" charset="0"/>
              </a:rPr>
              <a:t>Quarantined persons;</a:t>
            </a:r>
            <a:endParaRPr lang="en-US" b="0" dirty="0">
              <a:latin typeface="Arial" pitchFamily="34" charset="0"/>
              <a:cs typeface="Arial" pitchFamily="34" charset="0"/>
            </a:endParaRPr>
          </a:p>
          <a:p>
            <a:pPr lvl="0"/>
            <a:r>
              <a:rPr lang="en-US" b="0" dirty="0">
                <a:latin typeface="Arial" pitchFamily="34" charset="0"/>
                <a:cs typeface="Arial" pitchFamily="34" charset="0"/>
              </a:rPr>
              <a:t>Airlines and Airline Crew </a:t>
            </a:r>
            <a:r>
              <a:rPr lang="en-US" b="0" dirty="0" smtClean="0">
                <a:latin typeface="Arial" pitchFamily="34" charset="0"/>
                <a:cs typeface="Arial" pitchFamily="34" charset="0"/>
              </a:rPr>
              <a:t>members;</a:t>
            </a:r>
            <a:endParaRPr lang="en-US" b="0" dirty="0">
              <a:latin typeface="Arial" pitchFamily="34" charset="0"/>
              <a:cs typeface="Arial" pitchFamily="34" charset="0"/>
            </a:endParaRPr>
          </a:p>
          <a:p>
            <a:pPr lvl="0"/>
            <a:r>
              <a:rPr lang="en-US" b="0" dirty="0" smtClean="0">
                <a:latin typeface="Arial" pitchFamily="34" charset="0"/>
                <a:cs typeface="Arial" pitchFamily="34" charset="0"/>
              </a:rPr>
              <a:t>Disinfection/cleaning of non </a:t>
            </a:r>
            <a:r>
              <a:rPr lang="en-US" b="0" dirty="0">
                <a:latin typeface="Arial" pitchFamily="34" charset="0"/>
                <a:cs typeface="Arial" pitchFamily="34" charset="0"/>
              </a:rPr>
              <a:t>health-care </a:t>
            </a:r>
            <a:r>
              <a:rPr lang="en-US" b="0" dirty="0" smtClean="0">
                <a:latin typeface="Arial" pitchFamily="34" charset="0"/>
                <a:cs typeface="Arial" pitchFamily="34" charset="0"/>
              </a:rPr>
              <a:t>facilities;</a:t>
            </a:r>
            <a:endParaRPr lang="en-US" b="0" dirty="0">
              <a:latin typeface="Arial" pitchFamily="34" charset="0"/>
              <a:cs typeface="Arial" pitchFamily="34" charset="0"/>
            </a:endParaRPr>
          </a:p>
          <a:p>
            <a:endParaRPr lang="en-US" dirty="0"/>
          </a:p>
        </p:txBody>
      </p:sp>
      <p:pic>
        <p:nvPicPr>
          <p:cNvPr id="78850" name="Picture 2" descr="Logo"/>
          <p:cNvPicPr>
            <a:picLocks noChangeAspect="1" noChangeArrowheads="1"/>
          </p:cNvPicPr>
          <p:nvPr/>
        </p:nvPicPr>
        <p:blipFill>
          <a:blip r:embed="rId2"/>
          <a:srcRect/>
          <a:stretch>
            <a:fillRect/>
          </a:stretch>
        </p:blipFill>
        <p:spPr bwMode="auto">
          <a:xfrm>
            <a:off x="214282" y="214290"/>
            <a:ext cx="8576846" cy="642942"/>
          </a:xfrm>
          <a:prstGeom prst="rect">
            <a:avLst/>
          </a:prstGeom>
          <a:noFill/>
        </p:spPr>
      </p:pic>
    </p:spTree>
    <p:extLst>
      <p:ext uri="{BB962C8B-B14F-4D97-AF65-F5344CB8AC3E}">
        <p14:creationId xmlns="" xmlns:p14="http://schemas.microsoft.com/office/powerpoint/2010/main" val="236561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643050"/>
            <a:ext cx="7886700" cy="4351338"/>
          </a:xfrm>
        </p:spPr>
        <p:txBody>
          <a:bodyPr>
            <a:normAutofit fontScale="70000" lnSpcReduction="20000"/>
          </a:bodyPr>
          <a:lstStyle/>
          <a:p>
            <a:pPr marL="342900" indent="-342900">
              <a:lnSpc>
                <a:spcPct val="107000"/>
              </a:lnSpc>
              <a:spcAft>
                <a:spcPts val="800"/>
              </a:spcAft>
              <a:buFont typeface="Wingdings" panose="05000000000000000000" pitchFamily="2" charset="2"/>
              <a:buChar char=""/>
            </a:pPr>
            <a:r>
              <a:rPr lang="en-US" sz="2600" b="0" dirty="0">
                <a:latin typeface="Arial" pitchFamily="34" charset="0"/>
                <a:ea typeface="Calibri" panose="020F0502020204030204" pitchFamily="34" charset="0"/>
                <a:cs typeface="Arial" pitchFamily="34" charset="0"/>
              </a:rPr>
              <a:t>Media and social networks updated regularly for the global situation, recommendations for travelers and Q&amp;A on </a:t>
            </a:r>
            <a:r>
              <a:rPr lang="en-US" sz="2600" b="0" dirty="0" smtClean="0">
                <a:latin typeface="Arial" pitchFamily="34" charset="0"/>
                <a:ea typeface="Calibri" panose="020F0502020204030204" pitchFamily="34" charset="0"/>
                <a:cs typeface="Arial" pitchFamily="34" charset="0"/>
              </a:rPr>
              <a:t>COVID-19, </a:t>
            </a:r>
            <a:r>
              <a:rPr lang="en-US" sz="2600" b="0" dirty="0">
                <a:latin typeface="Arial" pitchFamily="34" charset="0"/>
                <a:ea typeface="Calibri" panose="020F0502020204030204" pitchFamily="34" charset="0"/>
                <a:cs typeface="Arial" pitchFamily="34" charset="0"/>
              </a:rPr>
              <a:t>based on WHO, ECDC, CDC, CCDC sources;</a:t>
            </a:r>
          </a:p>
          <a:p>
            <a:pPr marL="342900" indent="-342900">
              <a:lnSpc>
                <a:spcPct val="107000"/>
              </a:lnSpc>
              <a:spcAft>
                <a:spcPts val="800"/>
              </a:spcAft>
              <a:buFont typeface="Wingdings" panose="05000000000000000000" pitchFamily="2" charset="2"/>
              <a:buChar char=""/>
            </a:pPr>
            <a:r>
              <a:rPr lang="en-US" sz="2600" b="0" dirty="0">
                <a:latin typeface="Arial" pitchFamily="34" charset="0"/>
                <a:ea typeface="Calibri" panose="020F0502020204030204" pitchFamily="34" charset="0"/>
                <a:cs typeface="Arial" pitchFamily="34" charset="0"/>
              </a:rPr>
              <a:t>NCDC Director General </a:t>
            </a:r>
            <a:r>
              <a:rPr lang="en-US" sz="2600" b="0" dirty="0" smtClean="0">
                <a:latin typeface="Arial" pitchFamily="34" charset="0"/>
                <a:ea typeface="Calibri" panose="020F0502020204030204" pitchFamily="34" charset="0"/>
                <a:cs typeface="Arial" pitchFamily="34" charset="0"/>
              </a:rPr>
              <a:t>holds daily briefings </a:t>
            </a:r>
            <a:r>
              <a:rPr lang="en-US" sz="2600" b="0" dirty="0">
                <a:latin typeface="Arial" pitchFamily="34" charset="0"/>
                <a:ea typeface="Calibri" panose="020F0502020204030204" pitchFamily="34" charset="0"/>
                <a:cs typeface="Arial" pitchFamily="34" charset="0"/>
              </a:rPr>
              <a:t>for public on situation </a:t>
            </a:r>
            <a:r>
              <a:rPr lang="en-US" sz="2600" b="0" dirty="0" smtClean="0">
                <a:latin typeface="Arial" pitchFamily="34" charset="0"/>
                <a:ea typeface="Calibri" panose="020F0502020204030204" pitchFamily="34" charset="0"/>
                <a:cs typeface="Arial" pitchFamily="34" charset="0"/>
              </a:rPr>
              <a:t>update and prevention measures; </a:t>
            </a:r>
            <a:endParaRPr lang="en-US" sz="2600" b="0" dirty="0">
              <a:latin typeface="Arial" pitchFamily="34" charset="0"/>
              <a:ea typeface="Calibri" panose="020F0502020204030204" pitchFamily="34" charset="0"/>
              <a:cs typeface="Arial" pitchFamily="34" charset="0"/>
            </a:endParaRPr>
          </a:p>
          <a:p>
            <a:pPr marL="342900" lvl="0" indent="-342900">
              <a:lnSpc>
                <a:spcPct val="107000"/>
              </a:lnSpc>
              <a:spcAft>
                <a:spcPts val="800"/>
              </a:spcAft>
              <a:buFont typeface="Wingdings" panose="05000000000000000000" pitchFamily="2" charset="2"/>
              <a:buChar char=""/>
            </a:pPr>
            <a:r>
              <a:rPr lang="en-US" sz="2600" b="0" dirty="0">
                <a:latin typeface="Arial" pitchFamily="34" charset="0"/>
                <a:ea typeface="Calibri" panose="020F0502020204030204" pitchFamily="34" charset="0"/>
                <a:cs typeface="Arial" pitchFamily="34" charset="0"/>
              </a:rPr>
              <a:t>C</a:t>
            </a:r>
            <a:r>
              <a:rPr lang="en-US" sz="2600" b="0" dirty="0" smtClean="0">
                <a:latin typeface="Arial" pitchFamily="34" charset="0"/>
                <a:ea typeface="Calibri" panose="020F0502020204030204" pitchFamily="34" charset="0"/>
                <a:cs typeface="Arial" pitchFamily="34" charset="0"/>
              </a:rPr>
              <a:t>ommunication </a:t>
            </a:r>
            <a:r>
              <a:rPr lang="en-US" sz="2600" b="0" dirty="0">
                <a:latin typeface="Arial" pitchFamily="34" charset="0"/>
                <a:ea typeface="Calibri" panose="020F0502020204030204" pitchFamily="34" charset="0"/>
                <a:cs typeface="Arial" pitchFamily="34" charset="0"/>
              </a:rPr>
              <a:t>campaign was conducted in all Chinese settlements across the Georgia by the representatives of NCDC;</a:t>
            </a:r>
          </a:p>
          <a:p>
            <a:pPr marL="342900" lvl="0" indent="-342900">
              <a:lnSpc>
                <a:spcPct val="107000"/>
              </a:lnSpc>
              <a:spcAft>
                <a:spcPts val="800"/>
              </a:spcAft>
              <a:buFont typeface="Wingdings" panose="05000000000000000000" pitchFamily="2" charset="2"/>
              <a:buChar char=""/>
            </a:pPr>
            <a:r>
              <a:rPr lang="en-US" sz="2600" b="0" dirty="0">
                <a:latin typeface="Arial" pitchFamily="34" charset="0"/>
                <a:ea typeface="Calibri" panose="020F0502020204030204" pitchFamily="34" charset="0"/>
                <a:cs typeface="Arial" pitchFamily="34" charset="0"/>
              </a:rPr>
              <a:t>Recommendations were provided to the airport staff </a:t>
            </a:r>
            <a:r>
              <a:rPr lang="en-US" sz="2600" b="0" dirty="0" smtClean="0">
                <a:latin typeface="Arial" pitchFamily="34" charset="0"/>
                <a:ea typeface="Calibri" panose="020F0502020204030204" pitchFamily="34" charset="0"/>
                <a:cs typeface="Arial" pitchFamily="34" charset="0"/>
              </a:rPr>
              <a:t>on </a:t>
            </a:r>
            <a:r>
              <a:rPr lang="en-US" sz="2600" b="0" dirty="0">
                <a:latin typeface="Arial" pitchFamily="34" charset="0"/>
                <a:ea typeface="Calibri" panose="020F0502020204030204" pitchFamily="34" charset="0"/>
                <a:cs typeface="Arial" pitchFamily="34" charset="0"/>
              </a:rPr>
              <a:t>the prevention of Novel Coronavirus at the points of </a:t>
            </a:r>
            <a:r>
              <a:rPr lang="en-US" sz="2600" b="0" dirty="0" smtClean="0">
                <a:latin typeface="Arial" pitchFamily="34" charset="0"/>
                <a:ea typeface="Calibri" panose="020F0502020204030204" pitchFamily="34" charset="0"/>
                <a:cs typeface="Arial" pitchFamily="34" charset="0"/>
              </a:rPr>
              <a:t>entry; biosafety </a:t>
            </a:r>
            <a:r>
              <a:rPr lang="en-US" sz="2600" b="0" dirty="0">
                <a:latin typeface="Arial" pitchFamily="34" charset="0"/>
                <a:ea typeface="Calibri" panose="020F0502020204030204" pitchFamily="34" charset="0"/>
                <a:cs typeface="Arial" pitchFamily="34" charset="0"/>
              </a:rPr>
              <a:t>officer gave instructions on how to implement the recommendations in practice. </a:t>
            </a:r>
            <a:endParaRPr lang="en-US" sz="2600" b="0" dirty="0" smtClean="0">
              <a:latin typeface="Arial" pitchFamily="34" charset="0"/>
              <a:ea typeface="Calibri" panose="020F0502020204030204" pitchFamily="34" charset="0"/>
              <a:cs typeface="Arial" pitchFamily="34" charset="0"/>
            </a:endParaRPr>
          </a:p>
          <a:p>
            <a:pPr marL="342900" lvl="0" indent="-342900">
              <a:lnSpc>
                <a:spcPct val="107000"/>
              </a:lnSpc>
              <a:spcAft>
                <a:spcPts val="800"/>
              </a:spcAft>
              <a:buFont typeface="Wingdings" panose="05000000000000000000" pitchFamily="2" charset="2"/>
              <a:buChar char=""/>
            </a:pPr>
            <a:r>
              <a:rPr lang="en-US" sz="2600" b="0" dirty="0" smtClean="0">
                <a:latin typeface="Arial" pitchFamily="34" charset="0"/>
                <a:ea typeface="Calibri" panose="020F0502020204030204" pitchFamily="34" charset="0"/>
                <a:cs typeface="Arial" pitchFamily="34" charset="0"/>
              </a:rPr>
              <a:t>Video lectures were prepared and published (epidemiology and surveillance, clinical management, PPE usage, laboratory diagnostic); </a:t>
            </a:r>
            <a:endParaRPr lang="en-US" sz="2600" b="0" dirty="0">
              <a:latin typeface="Arial" pitchFamily="34" charset="0"/>
              <a:ea typeface="Calibri" panose="020F0502020204030204" pitchFamily="34" charset="0"/>
              <a:cs typeface="Arial" pitchFamily="34" charset="0"/>
            </a:endParaRPr>
          </a:p>
          <a:p>
            <a:endParaRPr lang="en-US" b="0" dirty="0">
              <a:latin typeface="Arial" pitchFamily="34" charset="0"/>
              <a:cs typeface="Arial" pitchFamily="34" charset="0"/>
            </a:endParaRPr>
          </a:p>
        </p:txBody>
      </p:sp>
      <p:sp>
        <p:nvSpPr>
          <p:cNvPr id="4" name="Title 1"/>
          <p:cNvSpPr txBox="1">
            <a:spLocks/>
          </p:cNvSpPr>
          <p:nvPr/>
        </p:nvSpPr>
        <p:spPr>
          <a:xfrm>
            <a:off x="285720" y="1071546"/>
            <a:ext cx="798195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Sylfaen" panose="010A0502050306030303" pitchFamily="18" charset="0"/>
                <a:ea typeface="Calibri" panose="020F0502020204030204" pitchFamily="34" charset="0"/>
                <a:cs typeface="Times New Roman" panose="02020603050405020304" pitchFamily="18" charset="0"/>
              </a:rPr>
              <a:t>Risk communication</a:t>
            </a:r>
            <a:endParaRPr lang="en-US" sz="3200" dirty="0"/>
          </a:p>
        </p:txBody>
      </p:sp>
      <p:pic>
        <p:nvPicPr>
          <p:cNvPr id="6" name="Picture 2" descr="Logo"/>
          <p:cNvPicPr>
            <a:picLocks noChangeAspect="1" noChangeArrowheads="1"/>
          </p:cNvPicPr>
          <p:nvPr/>
        </p:nvPicPr>
        <p:blipFill>
          <a:blip r:embed="rId2"/>
          <a:srcRect/>
          <a:stretch>
            <a:fillRect/>
          </a:stretch>
        </p:blipFill>
        <p:spPr bwMode="auto">
          <a:xfrm>
            <a:off x="285720" y="285728"/>
            <a:ext cx="7623863" cy="571504"/>
          </a:xfrm>
          <a:prstGeom prst="rect">
            <a:avLst/>
          </a:prstGeom>
          <a:noFill/>
        </p:spPr>
      </p:pic>
    </p:spTree>
    <p:extLst>
      <p:ext uri="{BB962C8B-B14F-4D97-AF65-F5344CB8AC3E}">
        <p14:creationId xmlns="" xmlns:p14="http://schemas.microsoft.com/office/powerpoint/2010/main" val="15485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136" name="Google Shape;136;p25"/>
          <p:cNvSpPr txBox="1"/>
          <p:nvPr/>
        </p:nvSpPr>
        <p:spPr>
          <a:xfrm>
            <a:off x="571472" y="642918"/>
            <a:ext cx="8001056" cy="5357850"/>
          </a:xfrm>
          <a:prstGeom prst="rect">
            <a:avLst/>
          </a:prstGeom>
          <a:noFill/>
          <a:ln>
            <a:noFill/>
          </a:ln>
        </p:spPr>
        <p:txBody>
          <a:bodyPr spcFirstLastPara="1" wrap="square" lIns="91425" tIns="91425" rIns="91425" bIns="91425" anchor="t" anchorCtr="0">
            <a:noAutofit/>
          </a:bodyPr>
          <a:lstStyle/>
          <a:p>
            <a:pPr marR="12700" lvl="0" algn="just">
              <a:lnSpc>
                <a:spcPct val="115000"/>
              </a:lnSpc>
              <a:spcBef>
                <a:spcPts val="400"/>
              </a:spcBef>
              <a:spcAft>
                <a:spcPts val="0"/>
              </a:spcAft>
            </a:pPr>
            <a:endParaRPr lang="en" b="1" dirty="0" smtClean="0">
              <a:solidFill>
                <a:schemeClr val="dk1"/>
              </a:solidFill>
            </a:endParaRPr>
          </a:p>
          <a:p>
            <a:pPr marR="12700" lvl="0" algn="just">
              <a:lnSpc>
                <a:spcPct val="115000"/>
              </a:lnSpc>
              <a:spcBef>
                <a:spcPts val="400"/>
              </a:spcBef>
              <a:spcAft>
                <a:spcPts val="0"/>
              </a:spcAft>
              <a:buFont typeface="Arial" pitchFamily="34" charset="0"/>
              <a:buChar char="•"/>
            </a:pPr>
            <a:r>
              <a:rPr lang="en" b="1" dirty="0" smtClean="0">
                <a:solidFill>
                  <a:schemeClr val="dk1"/>
                </a:solidFill>
              </a:rPr>
              <a:t> Georgia implements multisectoral response led by the Prime Minister  and coordinated by Ministry for IDPs from the occupied territories, labor, health and social affairs</a:t>
            </a:r>
          </a:p>
          <a:p>
            <a:pPr marR="12700" lvl="0" algn="just">
              <a:lnSpc>
                <a:spcPct val="115000"/>
              </a:lnSpc>
              <a:spcBef>
                <a:spcPts val="400"/>
              </a:spcBef>
              <a:spcAft>
                <a:spcPts val="0"/>
              </a:spcAft>
            </a:pPr>
            <a:endParaRPr lang="en" b="1" dirty="0" smtClean="0">
              <a:solidFill>
                <a:schemeClr val="dk1"/>
              </a:solidFill>
            </a:endParaRPr>
          </a:p>
          <a:p>
            <a:pPr marR="12700" lvl="0" algn="just">
              <a:lnSpc>
                <a:spcPct val="115000"/>
              </a:lnSpc>
              <a:spcBef>
                <a:spcPts val="400"/>
              </a:spcBef>
              <a:spcAft>
                <a:spcPts val="0"/>
              </a:spcAft>
              <a:buFont typeface="Arial" pitchFamily="34" charset="0"/>
              <a:buChar char="•"/>
            </a:pPr>
            <a:r>
              <a:rPr lang="en" b="1" dirty="0" smtClean="0">
                <a:solidFill>
                  <a:schemeClr val="dk1"/>
                </a:solidFill>
              </a:rPr>
              <a:t>The </a:t>
            </a:r>
            <a:r>
              <a:rPr lang="en" b="1" dirty="0">
                <a:solidFill>
                  <a:schemeClr val="dk1"/>
                </a:solidFill>
              </a:rPr>
              <a:t>Operational Response Plan for New Coronavirus (COVID19), adopted by the GoG </a:t>
            </a:r>
            <a:r>
              <a:rPr lang="en" b="1" dirty="0" smtClean="0">
                <a:solidFill>
                  <a:schemeClr val="dk1"/>
                </a:solidFill>
              </a:rPr>
              <a:t>Decree* </a:t>
            </a:r>
            <a:r>
              <a:rPr lang="en-US" b="1" dirty="0" smtClean="0">
                <a:solidFill>
                  <a:schemeClr val="dk1"/>
                </a:solidFill>
              </a:rPr>
              <a:t>includes </a:t>
            </a:r>
            <a:r>
              <a:rPr lang="en-US" b="1" dirty="0">
                <a:solidFill>
                  <a:schemeClr val="dk1"/>
                </a:solidFill>
              </a:rPr>
              <a:t>the following measures to respond to a case of coronavirus disease</a:t>
            </a:r>
            <a:r>
              <a:rPr lang="en-US" dirty="0">
                <a:solidFill>
                  <a:schemeClr val="dk1"/>
                </a:solidFill>
              </a:rPr>
              <a:t>: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Disease </a:t>
            </a:r>
            <a:r>
              <a:rPr lang="en-US" dirty="0">
                <a:solidFill>
                  <a:schemeClr val="dk1"/>
                </a:solidFill>
              </a:rPr>
              <a:t>detection, identification, validation and risk assessment;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Laboratory </a:t>
            </a:r>
            <a:r>
              <a:rPr lang="en-US" dirty="0">
                <a:solidFill>
                  <a:schemeClr val="dk1"/>
                </a:solidFill>
              </a:rPr>
              <a:t>testing;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a:solidFill>
                  <a:schemeClr val="dk1"/>
                </a:solidFill>
              </a:rPr>
              <a:t>N</a:t>
            </a:r>
            <a:r>
              <a:rPr lang="en-US" dirty="0" smtClean="0">
                <a:solidFill>
                  <a:schemeClr val="dk1"/>
                </a:solidFill>
              </a:rPr>
              <a:t>otification </a:t>
            </a:r>
            <a:r>
              <a:rPr lang="en-US" dirty="0">
                <a:solidFill>
                  <a:schemeClr val="dk1"/>
                </a:solidFill>
              </a:rPr>
              <a:t>of responsible bodies;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Epi </a:t>
            </a:r>
            <a:r>
              <a:rPr lang="en-US" dirty="0">
                <a:solidFill>
                  <a:schemeClr val="dk1"/>
                </a:solidFill>
              </a:rPr>
              <a:t>surveillance / response action; </a:t>
            </a:r>
            <a:endParaRPr lang="en-US" dirty="0" smtClean="0">
              <a:solidFill>
                <a:schemeClr val="dk1"/>
              </a:solidFill>
            </a:endParaRPr>
          </a:p>
          <a:p>
            <a:pPr marL="285750" marR="12700" indent="-285750" algn="just">
              <a:lnSpc>
                <a:spcPct val="115000"/>
              </a:lnSpc>
              <a:spcBef>
                <a:spcPts val="400"/>
              </a:spcBef>
              <a:spcAft>
                <a:spcPts val="0"/>
              </a:spcAft>
              <a:buFont typeface="Wingdings" panose="05000000000000000000" pitchFamily="2" charset="2"/>
              <a:buChar char="Ø"/>
            </a:pPr>
            <a:r>
              <a:rPr lang="en-US" dirty="0" smtClean="0">
                <a:solidFill>
                  <a:schemeClr val="dk1"/>
                </a:solidFill>
              </a:rPr>
              <a:t>Informing </a:t>
            </a:r>
            <a:r>
              <a:rPr lang="en-US" dirty="0">
                <a:solidFill>
                  <a:schemeClr val="dk1"/>
                </a:solidFill>
              </a:rPr>
              <a:t>the public about the risks associated with coronavirus disease, elimination / mitigation of the effects and getting out of the situation</a:t>
            </a:r>
            <a:r>
              <a:rPr lang="en-US" dirty="0" smtClean="0">
                <a:solidFill>
                  <a:schemeClr val="dk1"/>
                </a:solidFill>
              </a:rPr>
              <a:t>.</a:t>
            </a:r>
            <a:endParaRPr lang="en-US" dirty="0">
              <a:solidFill>
                <a:schemeClr val="dk1"/>
              </a:solidFill>
            </a:endParaRPr>
          </a:p>
          <a:p>
            <a:pPr marR="12700" lvl="0" algn="just">
              <a:lnSpc>
                <a:spcPct val="115000"/>
              </a:lnSpc>
              <a:spcBef>
                <a:spcPts val="400"/>
              </a:spcBef>
              <a:spcAft>
                <a:spcPts val="0"/>
              </a:spcAft>
            </a:pPr>
            <a:endParaRPr sz="12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6237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1" end="1"/>
                                            </p:txEl>
                                          </p:spTgt>
                                        </p:tgtEl>
                                        <p:attrNameLst>
                                          <p:attrName>style.visibility</p:attrName>
                                        </p:attrNameLst>
                                      </p:cBhvr>
                                      <p:to>
                                        <p:strVal val="visible"/>
                                      </p:to>
                                    </p:set>
                                    <p:animEffect transition="in" filter="fade">
                                      <p:cBhvr>
                                        <p:cTn id="7" dur="500"/>
                                        <p:tgtEl>
                                          <p:spTgt spid="1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6" end="6"/>
                                            </p:txEl>
                                          </p:spTgt>
                                        </p:tgtEl>
                                        <p:attrNameLst>
                                          <p:attrName>style.visibility</p:attrName>
                                        </p:attrNameLst>
                                      </p:cBhvr>
                                      <p:to>
                                        <p:strVal val="visible"/>
                                      </p:to>
                                    </p:set>
                                    <p:animEffect transition="in" filter="fade">
                                      <p:cBhvr>
                                        <p:cTn id="27" dur="500"/>
                                        <p:tgtEl>
                                          <p:spTgt spid="13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7" end="7"/>
                                            </p:txEl>
                                          </p:spTgt>
                                        </p:tgtEl>
                                        <p:attrNameLst>
                                          <p:attrName>style.visibility</p:attrName>
                                        </p:attrNameLst>
                                      </p:cBhvr>
                                      <p:to>
                                        <p:strVal val="visible"/>
                                      </p:to>
                                    </p:set>
                                    <p:animEffect transition="in" filter="fade">
                                      <p:cBhvr>
                                        <p:cTn id="32" dur="500"/>
                                        <p:tgtEl>
                                          <p:spTgt spid="13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8" end="8"/>
                                            </p:txEl>
                                          </p:spTgt>
                                        </p:tgtEl>
                                        <p:attrNameLst>
                                          <p:attrName>style.visibility</p:attrName>
                                        </p:attrNameLst>
                                      </p:cBhvr>
                                      <p:to>
                                        <p:strVal val="visible"/>
                                      </p:to>
                                    </p:set>
                                    <p:animEffect transition="in" filter="fade">
                                      <p:cBhvr>
                                        <p:cTn id="37" dur="500"/>
                                        <p:tgtEl>
                                          <p:spTgt spid="1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2643174" y="785794"/>
          <a:ext cx="2198963" cy="2397229"/>
        </p:xfrm>
        <a:graphic>
          <a:graphicData uri="http://schemas.openxmlformats.org/presentationml/2006/ole">
            <p:oleObj spid="_x0000_s74754" name="Acrobat Document" r:id="rId3" imgW="6047280" imgH="7814160" progId="AcroExch.Document.DC">
              <p:embed/>
            </p:oleObj>
          </a:graphicData>
        </a:graphic>
      </p:graphicFrame>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941165">
            <a:off x="463054" y="1071640"/>
            <a:ext cx="1952856" cy="2120243"/>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621352">
            <a:off x="5332904" y="429910"/>
            <a:ext cx="1809957" cy="2271253"/>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31642" y="1030105"/>
            <a:ext cx="1911764" cy="2722728"/>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718961" y="4279638"/>
            <a:ext cx="2507776" cy="2420772"/>
          </a:xfrm>
          <a:prstGeom prst="rect">
            <a:avLst/>
          </a:prstGeom>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21069668">
            <a:off x="227688" y="3626946"/>
            <a:ext cx="2527359" cy="2425890"/>
          </a:xfrm>
          <a:prstGeom prst="rect">
            <a:avLst/>
          </a:prstGeom>
        </p:spPr>
      </p:pic>
      <p:pic>
        <p:nvPicPr>
          <p:cNvPr id="10" name="Picture 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21201359">
            <a:off x="4883800" y="3292023"/>
            <a:ext cx="2284099" cy="2425890"/>
          </a:xfrm>
          <a:prstGeom prst="rect">
            <a:avLst/>
          </a:prstGeom>
        </p:spPr>
      </p:pic>
      <p:pic>
        <p:nvPicPr>
          <p:cNvPr id="11" name="Picture 10"/>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rot="527434">
            <a:off x="6866105" y="4240678"/>
            <a:ext cx="2046548" cy="2420772"/>
          </a:xfrm>
          <a:prstGeom prst="rect">
            <a:avLst/>
          </a:prstGeom>
        </p:spPr>
      </p:pic>
      <p:pic>
        <p:nvPicPr>
          <p:cNvPr id="12" name="Picture 2" descr="Logo"/>
          <p:cNvPicPr>
            <a:picLocks noChangeAspect="1" noChangeArrowheads="1"/>
          </p:cNvPicPr>
          <p:nvPr/>
        </p:nvPicPr>
        <p:blipFill>
          <a:blip r:embed="rId11"/>
          <a:srcRect/>
          <a:stretch>
            <a:fillRect/>
          </a:stretch>
        </p:blipFill>
        <p:spPr bwMode="auto">
          <a:xfrm>
            <a:off x="0" y="0"/>
            <a:ext cx="6353175" cy="476250"/>
          </a:xfrm>
          <a:prstGeom prst="rect">
            <a:avLst/>
          </a:prstGeom>
          <a:noFill/>
        </p:spPr>
      </p:pic>
    </p:spTree>
    <p:extLst>
      <p:ext uri="{BB962C8B-B14F-4D97-AF65-F5344CB8AC3E}">
        <p14:creationId xmlns="" xmlns:p14="http://schemas.microsoft.com/office/powerpoint/2010/main" val="1703383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000240"/>
            <a:ext cx="8229600" cy="1143000"/>
          </a:xfrm>
        </p:spPr>
        <p:txBody>
          <a:bodyPr/>
          <a:lstStyle/>
          <a:p>
            <a:r>
              <a:rPr lang="en-US" dirty="0" smtClean="0"/>
              <a:t>Thanks for your attention!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136" name="Google Shape;136;p25"/>
          <p:cNvSpPr txBox="1"/>
          <p:nvPr/>
        </p:nvSpPr>
        <p:spPr>
          <a:xfrm>
            <a:off x="76200" y="685800"/>
            <a:ext cx="8861400" cy="528622"/>
          </a:xfrm>
          <a:prstGeom prst="rect">
            <a:avLst/>
          </a:prstGeom>
          <a:noFill/>
          <a:ln>
            <a:noFill/>
          </a:ln>
        </p:spPr>
        <p:txBody>
          <a:bodyPr spcFirstLastPara="1" wrap="square" lIns="91425" tIns="91425" rIns="91425" bIns="91425" anchor="t" anchorCtr="0">
            <a:noAutofit/>
          </a:bodyPr>
          <a:lstStyle/>
          <a:p>
            <a:pPr lvl="0" algn="ctr">
              <a:spcBef>
                <a:spcPts val="0"/>
              </a:spcBef>
              <a:spcAft>
                <a:spcPts val="0"/>
              </a:spcAft>
            </a:pPr>
            <a:r>
              <a:rPr lang="en-US" sz="2800" dirty="0" smtClean="0"/>
              <a:t>Engaged </a:t>
            </a:r>
            <a:r>
              <a:rPr lang="en-US" sz="2800" dirty="0"/>
              <a:t>Bodies,</a:t>
            </a:r>
            <a:r>
              <a:rPr lang="en-US" sz="2800" b="1" dirty="0"/>
              <a:t> </a:t>
            </a:r>
            <a:r>
              <a:rPr lang="en-US" sz="2800" dirty="0"/>
              <a:t>Obligations and Authority </a:t>
            </a:r>
            <a:endParaRPr sz="28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57884" y="2786058"/>
            <a:ext cx="1081110" cy="9435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14810" y="2857496"/>
            <a:ext cx="1000132" cy="705976"/>
          </a:xfrm>
          <a:prstGeom prst="rect">
            <a:avLst/>
          </a:prstGeom>
        </p:spPr>
      </p:pic>
      <p:pic>
        <p:nvPicPr>
          <p:cNvPr id="50178" name="Picture 2" descr="moh.gov.ge"/>
          <p:cNvPicPr>
            <a:picLocks noChangeAspect="1" noChangeArrowheads="1"/>
          </p:cNvPicPr>
          <p:nvPr/>
        </p:nvPicPr>
        <p:blipFill>
          <a:blip r:embed="rId5"/>
          <a:srcRect/>
          <a:stretch>
            <a:fillRect/>
          </a:stretch>
        </p:blipFill>
        <p:spPr bwMode="auto">
          <a:xfrm>
            <a:off x="857224" y="2857496"/>
            <a:ext cx="2895600" cy="571501"/>
          </a:xfrm>
          <a:prstGeom prst="rect">
            <a:avLst/>
          </a:prstGeom>
          <a:noFill/>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5786" y="3857628"/>
            <a:ext cx="1000132" cy="1352679"/>
          </a:xfrm>
          <a:prstGeom prst="rect">
            <a:avLst/>
          </a:prstGeom>
        </p:spPr>
      </p:pic>
      <p:pic>
        <p:nvPicPr>
          <p:cNvPr id="8" name="Content Placeholder 3"/>
          <p:cNvPicPr>
            <a:picLocks noChangeAspect="1"/>
          </p:cNvPicPr>
          <p:nvPr/>
        </p:nvPicPr>
        <p:blipFill rotWithShape="1">
          <a:blip r:embed="rId7" cstate="print">
            <a:extLst>
              <a:ext uri="{28A0092B-C50C-407E-A947-70E740481C1C}">
                <a14:useLocalDpi xmlns:a14="http://schemas.microsoft.com/office/drawing/2010/main" xmlns="" val="0"/>
              </a:ext>
            </a:extLst>
          </a:blip>
          <a:srcRect l="31958" t="23788" r="29907" b="23822"/>
          <a:stretch/>
        </p:blipFill>
        <p:spPr>
          <a:xfrm>
            <a:off x="2357422" y="4143380"/>
            <a:ext cx="1203532" cy="93124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86182" y="4071942"/>
            <a:ext cx="1036422" cy="103642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500694" y="4143380"/>
            <a:ext cx="1000132" cy="1000132"/>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929190" y="5214950"/>
            <a:ext cx="1115376" cy="600444"/>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358082" y="4143380"/>
            <a:ext cx="866788" cy="866788"/>
          </a:xfrm>
          <a:prstGeom prst="rect">
            <a:avLst/>
          </a:prstGeom>
        </p:spPr>
      </p:pic>
      <p:pic>
        <p:nvPicPr>
          <p:cNvPr id="13"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239000" y="2786906"/>
            <a:ext cx="833462" cy="887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500430" y="5286388"/>
            <a:ext cx="614378" cy="614378"/>
          </a:xfrm>
          <a:prstGeom prst="rect">
            <a:avLst/>
          </a:prstGeom>
        </p:spPr>
      </p:pic>
      <p:pic>
        <p:nvPicPr>
          <p:cNvPr id="50180" name="Picture 4" descr="https://stopcov.gov.ge/Content/images/logo-gover.png"/>
          <p:cNvPicPr>
            <a:picLocks noChangeAspect="1" noChangeArrowheads="1"/>
          </p:cNvPicPr>
          <p:nvPr/>
        </p:nvPicPr>
        <p:blipFill>
          <a:blip r:embed="rId14"/>
          <a:srcRect/>
          <a:stretch>
            <a:fillRect/>
          </a:stretch>
        </p:blipFill>
        <p:spPr bwMode="auto">
          <a:xfrm>
            <a:off x="3714744" y="1428736"/>
            <a:ext cx="1609725" cy="885825"/>
          </a:xfrm>
          <a:prstGeom prst="rect">
            <a:avLst/>
          </a:prstGeom>
          <a:noFill/>
        </p:spPr>
      </p:pic>
    </p:spTree>
    <p:extLst>
      <p:ext uri="{BB962C8B-B14F-4D97-AF65-F5344CB8AC3E}">
        <p14:creationId xmlns:p14="http://schemas.microsoft.com/office/powerpoint/2010/main" xmlns="" val="53044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normAutofit/>
          </a:bodyPr>
          <a:lstStyle/>
          <a:p>
            <a:r>
              <a:rPr lang="en-US" sz="3600" dirty="0" smtClean="0"/>
              <a:t>Policy Measures</a:t>
            </a:r>
            <a:endParaRPr lang="en-US" sz="3600" dirty="0"/>
          </a:p>
        </p:txBody>
      </p:sp>
      <p:graphicFrame>
        <p:nvGraphicFramePr>
          <p:cNvPr id="4" name="Diagram 3"/>
          <p:cNvGraphicFramePr/>
          <p:nvPr/>
        </p:nvGraphicFramePr>
        <p:xfrm>
          <a:off x="500034" y="1214422"/>
          <a:ext cx="828680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2" name="TextBox 1"/>
          <p:cNvSpPr txBox="1"/>
          <p:nvPr/>
        </p:nvSpPr>
        <p:spPr>
          <a:xfrm>
            <a:off x="285720" y="671691"/>
            <a:ext cx="8429684" cy="5139869"/>
          </a:xfrm>
          <a:prstGeom prst="rect">
            <a:avLst/>
          </a:prstGeom>
          <a:noFill/>
        </p:spPr>
        <p:txBody>
          <a:bodyPr wrap="square" rtlCol="0">
            <a:spAutoFit/>
          </a:bodyPr>
          <a:lstStyle/>
          <a:p>
            <a:r>
              <a:rPr lang="en-US" sz="2800" b="1" dirty="0" err="1">
                <a:latin typeface="Arial" pitchFamily="34" charset="0"/>
                <a:cs typeface="Arial" pitchFamily="34" charset="0"/>
              </a:rPr>
              <a:t>MoIDPLHSA</a:t>
            </a:r>
            <a:r>
              <a:rPr lang="en-US" sz="2800" b="1" dirty="0">
                <a:latin typeface="Arial" pitchFamily="34" charset="0"/>
                <a:cs typeface="Arial" pitchFamily="34" charset="0"/>
              </a:rPr>
              <a:t>, NCDC and ESCUAC </a:t>
            </a:r>
            <a:endParaRPr lang="ru-RU" sz="2400" b="1" dirty="0" smtClean="0">
              <a:latin typeface="Arial" pitchFamily="34" charset="0"/>
              <a:cs typeface="Arial" pitchFamily="34" charset="0"/>
            </a:endParaRPr>
          </a:p>
          <a:p>
            <a:endParaRPr lang="en-US" sz="2000" b="1" dirty="0">
              <a:latin typeface="Arial" pitchFamily="34" charset="0"/>
              <a:cs typeface="Arial" pitchFamily="34" charset="0"/>
            </a:endParaRPr>
          </a:p>
          <a:p>
            <a:pPr marL="285750" lvl="0" indent="-285750">
              <a:buFont typeface="Arial" panose="020B0604020202020204" pitchFamily="34" charset="0"/>
              <a:buChar char="•"/>
            </a:pPr>
            <a:r>
              <a:rPr lang="en-US" sz="2000" dirty="0">
                <a:latin typeface="Arial" pitchFamily="34" charset="0"/>
                <a:cs typeface="Arial" pitchFamily="34" charset="0"/>
              </a:rPr>
              <a:t>Coordination of the implementation of the Plan </a:t>
            </a:r>
            <a:r>
              <a:rPr lang="en-US" sz="2000" dirty="0" smtClean="0">
                <a:latin typeface="Arial" pitchFamily="34" charset="0"/>
                <a:cs typeface="Arial" pitchFamily="34" charset="0"/>
              </a:rPr>
              <a:t>in </a:t>
            </a:r>
            <a:r>
              <a:rPr lang="en-US" sz="2000" dirty="0">
                <a:latin typeface="Arial" pitchFamily="34" charset="0"/>
                <a:cs typeface="Arial" pitchFamily="34" charset="0"/>
              </a:rPr>
              <a:t>compliance with </a:t>
            </a:r>
            <a:r>
              <a:rPr lang="en-US" sz="2000" dirty="0" smtClean="0">
                <a:latin typeface="Arial" pitchFamily="34" charset="0"/>
                <a:cs typeface="Arial" pitchFamily="34" charset="0"/>
              </a:rPr>
              <a:t>IHR</a:t>
            </a:r>
            <a:endParaRPr lang="en-US" sz="2000" dirty="0">
              <a:latin typeface="Arial" pitchFamily="34" charset="0"/>
              <a:cs typeface="Arial" pitchFamily="34" charset="0"/>
            </a:endParaRPr>
          </a:p>
          <a:p>
            <a:pPr marL="285750" lvl="0" indent="-285750">
              <a:buFont typeface="Arial" panose="020B0604020202020204" pitchFamily="34" charset="0"/>
              <a:buChar char="•"/>
            </a:pPr>
            <a:r>
              <a:rPr lang="en-US" sz="2000" dirty="0" smtClean="0">
                <a:latin typeface="Arial" pitchFamily="34" charset="0"/>
                <a:cs typeface="Arial" pitchFamily="34" charset="0"/>
              </a:rPr>
              <a:t>Development </a:t>
            </a:r>
            <a:r>
              <a:rPr lang="en-US" sz="2000" dirty="0">
                <a:latin typeface="Arial" pitchFamily="34" charset="0"/>
                <a:cs typeface="Arial" pitchFamily="34" charset="0"/>
              </a:rPr>
              <a:t>of</a:t>
            </a:r>
            <a:r>
              <a:rPr lang="ka-GE" sz="2000" dirty="0">
                <a:latin typeface="+mj-lt"/>
                <a:cs typeface="Arial" pitchFamily="34" charset="0"/>
              </a:rPr>
              <a:t> </a:t>
            </a:r>
            <a:r>
              <a:rPr lang="en-US" sz="2000" dirty="0" smtClean="0">
                <a:latin typeface="Arial" pitchFamily="34" charset="0"/>
                <a:cs typeface="Arial" pitchFamily="34" charset="0"/>
              </a:rPr>
              <a:t>a case management protocol</a:t>
            </a:r>
            <a:r>
              <a:rPr lang="ka-GE" sz="2000" dirty="0" smtClean="0">
                <a:latin typeface="+mj-lt"/>
                <a:cs typeface="Arial" pitchFamily="34" charset="0"/>
              </a:rPr>
              <a:t> </a:t>
            </a:r>
            <a:endParaRPr lang="en-US" sz="2000" dirty="0" smtClean="0">
              <a:latin typeface="Arial" pitchFamily="34" charset="0"/>
              <a:cs typeface="Arial" pitchFamily="34" charset="0"/>
            </a:endParaRPr>
          </a:p>
          <a:p>
            <a:pPr marL="285750" lvl="0" indent="-285750">
              <a:buFont typeface="Arial" panose="020B0604020202020204" pitchFamily="34" charset="0"/>
              <a:buChar char="•"/>
            </a:pPr>
            <a:r>
              <a:rPr lang="en-US" sz="2000" dirty="0" smtClean="0">
                <a:latin typeface="Arial" pitchFamily="34" charset="0"/>
                <a:cs typeface="Arial" pitchFamily="34" charset="0"/>
              </a:rPr>
              <a:t>Implementation </a:t>
            </a:r>
            <a:r>
              <a:rPr lang="en-US" sz="2000" dirty="0">
                <a:latin typeface="Arial" pitchFamily="34" charset="0"/>
                <a:cs typeface="Arial" pitchFamily="34" charset="0"/>
              </a:rPr>
              <a:t>of screening within competences</a:t>
            </a:r>
          </a:p>
          <a:p>
            <a:pPr marL="285750" lvl="0" indent="-285750">
              <a:buFont typeface="Arial" panose="020B0604020202020204" pitchFamily="34" charset="0"/>
              <a:buChar char="•"/>
            </a:pPr>
            <a:r>
              <a:rPr lang="en-US" sz="2000" dirty="0">
                <a:latin typeface="Arial" pitchFamily="34" charset="0"/>
                <a:cs typeface="Arial" pitchFamily="34" charset="0"/>
              </a:rPr>
              <a:t>Surveillance  (including lab diagnostics)</a:t>
            </a:r>
          </a:p>
          <a:p>
            <a:pPr marL="285750" lvl="0" indent="-285750">
              <a:buFont typeface="Arial" panose="020B0604020202020204" pitchFamily="34" charset="0"/>
              <a:buChar char="•"/>
            </a:pPr>
            <a:r>
              <a:rPr lang="en-US" sz="2000" dirty="0">
                <a:latin typeface="Arial" pitchFamily="34" charset="0"/>
                <a:cs typeface="Arial" pitchFamily="34" charset="0"/>
              </a:rPr>
              <a:t>If needed, send the suspected / confirmed samples to WHO reference </a:t>
            </a:r>
            <a:r>
              <a:rPr lang="en-US" sz="2000" dirty="0" smtClean="0">
                <a:latin typeface="Arial" pitchFamily="34" charset="0"/>
                <a:cs typeface="Arial" pitchFamily="34" charset="0"/>
              </a:rPr>
              <a:t>lab</a:t>
            </a:r>
          </a:p>
          <a:p>
            <a:pPr marL="285750" lvl="0" indent="-285750">
              <a:buFont typeface="Arial" panose="020B0604020202020204" pitchFamily="34" charset="0"/>
              <a:buChar char="•"/>
            </a:pPr>
            <a:r>
              <a:rPr lang="en-US" sz="2000" dirty="0" smtClean="0">
                <a:latin typeface="Arial" pitchFamily="34" charset="0"/>
                <a:cs typeface="Arial" pitchFamily="34" charset="0"/>
              </a:rPr>
              <a:t>Quarantine</a:t>
            </a:r>
            <a:r>
              <a:rPr lang="ka-GE" sz="2000" dirty="0" smtClean="0">
                <a:latin typeface="+mj-lt"/>
                <a:cs typeface="Arial" pitchFamily="34" charset="0"/>
              </a:rPr>
              <a:t> </a:t>
            </a:r>
            <a:r>
              <a:rPr lang="en-US" sz="2000" dirty="0" smtClean="0">
                <a:latin typeface="Arial" pitchFamily="34" charset="0"/>
                <a:cs typeface="Arial" pitchFamily="34" charset="0"/>
              </a:rPr>
              <a:t>of passengers coming from the areas of the coronavirus spread</a:t>
            </a:r>
          </a:p>
          <a:p>
            <a:pPr marL="285750" lvl="0" indent="-285750">
              <a:buFont typeface="Arial" panose="020B0604020202020204" pitchFamily="34" charset="0"/>
              <a:buChar char="•"/>
            </a:pPr>
            <a:r>
              <a:rPr lang="en-US" sz="2000" dirty="0" smtClean="0">
                <a:latin typeface="Arial" pitchFamily="34" charset="0"/>
                <a:cs typeface="Arial" pitchFamily="34" charset="0"/>
              </a:rPr>
              <a:t>Identify medical facilities and enact </a:t>
            </a:r>
            <a:r>
              <a:rPr lang="en-US" sz="2000" dirty="0">
                <a:latin typeface="Arial" pitchFamily="34" charset="0"/>
                <a:cs typeface="Arial" pitchFamily="34" charset="0"/>
              </a:rPr>
              <a:t>a referral mechanism</a:t>
            </a:r>
            <a:r>
              <a:rPr lang="ka-GE" sz="2000" dirty="0">
                <a:latin typeface="+mj-lt"/>
                <a:cs typeface="Arial" pitchFamily="34" charset="0"/>
              </a:rPr>
              <a:t> </a:t>
            </a:r>
            <a:r>
              <a:rPr lang="en-US" sz="2000" dirty="0" smtClean="0">
                <a:latin typeface="Arial" pitchFamily="34" charset="0"/>
                <a:cs typeface="Arial" pitchFamily="34" charset="0"/>
              </a:rPr>
              <a:t>for the management of suspicious and </a:t>
            </a:r>
            <a:r>
              <a:rPr lang="en-US" sz="2000" dirty="0">
                <a:latin typeface="Arial" pitchFamily="34" charset="0"/>
                <a:cs typeface="Arial" pitchFamily="34" charset="0"/>
              </a:rPr>
              <a:t>/ </a:t>
            </a:r>
            <a:r>
              <a:rPr lang="en-US" sz="2000" dirty="0" smtClean="0">
                <a:latin typeface="Arial" pitchFamily="34" charset="0"/>
                <a:cs typeface="Arial" pitchFamily="34" charset="0"/>
              </a:rPr>
              <a:t>or confirmed cases</a:t>
            </a:r>
            <a:endParaRPr lang="en-US" sz="2000" dirty="0">
              <a:latin typeface="Arial" pitchFamily="34" charset="0"/>
              <a:cs typeface="Arial" pitchFamily="34" charset="0"/>
            </a:endParaRPr>
          </a:p>
          <a:p>
            <a:pPr marL="285750" lvl="0" indent="-285750">
              <a:buFont typeface="Arial" panose="020B0604020202020204" pitchFamily="34" charset="0"/>
              <a:buChar char="•"/>
            </a:pPr>
            <a:r>
              <a:rPr lang="en-US" sz="2000" dirty="0">
                <a:latin typeface="Arial" pitchFamily="34" charset="0"/>
                <a:cs typeface="Arial" pitchFamily="34" charset="0"/>
              </a:rPr>
              <a:t>Provision of trainings, relevant information to the medical staff, epidemiologists and other target </a:t>
            </a:r>
            <a:r>
              <a:rPr lang="en-US" sz="2000" dirty="0" smtClean="0">
                <a:latin typeface="Arial" pitchFamily="34" charset="0"/>
                <a:cs typeface="Arial" pitchFamily="34" charset="0"/>
              </a:rPr>
              <a:t>groups</a:t>
            </a:r>
            <a:endParaRPr lang="en-US" sz="2000" dirty="0">
              <a:latin typeface="Arial" pitchFamily="34" charset="0"/>
              <a:cs typeface="Arial" pitchFamily="34" charset="0"/>
            </a:endParaRPr>
          </a:p>
          <a:p>
            <a:pPr marL="285750" lvl="0" indent="-285750">
              <a:buFont typeface="Arial" panose="020B0604020202020204" pitchFamily="34" charset="0"/>
              <a:buChar char="•"/>
            </a:pPr>
            <a:r>
              <a:rPr lang="en-US" sz="2000" dirty="0">
                <a:latin typeface="Arial" pitchFamily="34" charset="0"/>
                <a:cs typeface="Arial" pitchFamily="34" charset="0"/>
              </a:rPr>
              <a:t>Enhancement of infection control measures for the prevention of spread of new coronavirus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86644" y="500042"/>
            <a:ext cx="1002128" cy="8745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43636" y="500042"/>
            <a:ext cx="1174093" cy="828772"/>
          </a:xfrm>
          <a:prstGeom prst="rect">
            <a:avLst/>
          </a:prstGeom>
        </p:spPr>
      </p:pic>
    </p:spTree>
    <p:extLst>
      <p:ext uri="{BB962C8B-B14F-4D97-AF65-F5344CB8AC3E}">
        <p14:creationId xmlns:p14="http://schemas.microsoft.com/office/powerpoint/2010/main" xmlns="" val="40127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136" name="Google Shape;136;p25"/>
          <p:cNvSpPr txBox="1"/>
          <p:nvPr/>
        </p:nvSpPr>
        <p:spPr>
          <a:xfrm>
            <a:off x="571472" y="857232"/>
            <a:ext cx="7658128" cy="5010168"/>
          </a:xfrm>
          <a:prstGeom prst="rect">
            <a:avLst/>
          </a:prstGeom>
          <a:noFill/>
          <a:ln>
            <a:noFill/>
          </a:ln>
        </p:spPr>
        <p:txBody>
          <a:bodyPr spcFirstLastPara="1" wrap="square" lIns="91425" tIns="91425" rIns="91425" bIns="91425" anchor="t" anchorCtr="0">
            <a:noAutofit/>
          </a:bodyPr>
          <a:lstStyle/>
          <a:p>
            <a:r>
              <a:rPr lang="en-US" sz="2400" b="1" dirty="0" smtClean="0">
                <a:latin typeface="Arial" pitchFamily="34" charset="0"/>
                <a:cs typeface="Arial" pitchFamily="34" charset="0"/>
              </a:rPr>
              <a:t>     Ministry </a:t>
            </a:r>
            <a:r>
              <a:rPr lang="en-US" sz="2400" b="1" dirty="0">
                <a:latin typeface="Arial" pitchFamily="34" charset="0"/>
                <a:cs typeface="Arial" pitchFamily="34" charset="0"/>
              </a:rPr>
              <a:t>of Internal Affairs / </a:t>
            </a:r>
            <a:r>
              <a:rPr lang="en-US" sz="2400" b="1" dirty="0" smtClean="0">
                <a:latin typeface="Arial" pitchFamily="34" charset="0"/>
                <a:cs typeface="Arial" pitchFamily="34" charset="0"/>
              </a:rPr>
              <a:t>Police</a:t>
            </a:r>
          </a:p>
          <a:p>
            <a:endParaRPr lang="en-US" sz="2400" b="1" dirty="0">
              <a:latin typeface="Arial" pitchFamily="34" charset="0"/>
              <a:cs typeface="Arial" pitchFamily="34" charset="0"/>
            </a:endParaRPr>
          </a:p>
          <a:p>
            <a:pPr marL="285750" lvl="0" indent="-285750">
              <a:spcBef>
                <a:spcPts val="600"/>
              </a:spcBef>
              <a:spcAft>
                <a:spcPts val="600"/>
              </a:spcAft>
              <a:buFont typeface="Arial" panose="020B0604020202020204" pitchFamily="34" charset="0"/>
              <a:buChar char="•"/>
            </a:pPr>
            <a:r>
              <a:rPr lang="en-US" sz="2000" dirty="0" smtClean="0">
                <a:latin typeface="Arial" pitchFamily="34" charset="0"/>
                <a:cs typeface="Arial" pitchFamily="34" charset="0"/>
              </a:rPr>
              <a:t>P</a:t>
            </a:r>
            <a:r>
              <a:rPr lang="en-US" sz="2000" dirty="0" smtClean="0">
                <a:latin typeface="Arial" pitchFamily="34" charset="0"/>
                <a:cs typeface="Arial" pitchFamily="34" charset="0"/>
              </a:rPr>
              <a:t>rovision </a:t>
            </a:r>
            <a:r>
              <a:rPr lang="en-US" sz="2000" dirty="0">
                <a:latin typeface="Arial" pitchFamily="34" charset="0"/>
                <a:cs typeface="Arial" pitchFamily="34" charset="0"/>
              </a:rPr>
              <a:t>of </a:t>
            </a:r>
            <a:r>
              <a:rPr lang="en-US" sz="2000" dirty="0" smtClean="0">
                <a:latin typeface="Arial" pitchFamily="34" charset="0"/>
                <a:cs typeface="Arial" pitchFamily="34" charset="0"/>
              </a:rPr>
              <a:t>safety </a:t>
            </a:r>
            <a:r>
              <a:rPr lang="en-US" sz="2000" dirty="0">
                <a:latin typeface="Arial" pitchFamily="34" charset="0"/>
                <a:cs typeface="Arial" pitchFamily="34" charset="0"/>
              </a:rPr>
              <a:t>and security of medical facilities</a:t>
            </a:r>
          </a:p>
          <a:p>
            <a:pPr marL="285750" lvl="0" indent="-285750">
              <a:spcBef>
                <a:spcPts val="600"/>
              </a:spcBef>
              <a:spcAft>
                <a:spcPts val="600"/>
              </a:spcAft>
              <a:buFont typeface="Arial" panose="020B0604020202020204" pitchFamily="34" charset="0"/>
              <a:buChar char="•"/>
            </a:pPr>
            <a:r>
              <a:rPr lang="en-US" sz="2000" dirty="0">
                <a:latin typeface="Arial" pitchFamily="34" charset="0"/>
                <a:cs typeface="Arial" pitchFamily="34" charset="0"/>
              </a:rPr>
              <a:t>Provision of assistance and safety during the transportation of patients by an ambulance or any other kind of vehicle for the isolation and restriction purposes</a:t>
            </a:r>
          </a:p>
          <a:p>
            <a:pPr marL="285750" lvl="0" indent="-285750">
              <a:spcBef>
                <a:spcPts val="600"/>
              </a:spcBef>
              <a:spcAft>
                <a:spcPts val="600"/>
              </a:spcAft>
              <a:buFont typeface="Arial" panose="020B0604020202020204" pitchFamily="34" charset="0"/>
              <a:buChar char="•"/>
            </a:pPr>
            <a:r>
              <a:rPr lang="en-US" sz="2000" dirty="0">
                <a:latin typeface="Arial" pitchFamily="34" charset="0"/>
                <a:cs typeface="Arial" pitchFamily="34" charset="0"/>
              </a:rPr>
              <a:t>Provision of isolation and safety of Coronavirus foci</a:t>
            </a:r>
          </a:p>
          <a:p>
            <a:pPr marL="285750" lvl="0" indent="-285750">
              <a:spcBef>
                <a:spcPts val="600"/>
              </a:spcBef>
              <a:spcAft>
                <a:spcPts val="600"/>
              </a:spcAft>
              <a:buFont typeface="Arial" panose="020B0604020202020204" pitchFamily="34" charset="0"/>
              <a:buChar char="•"/>
            </a:pPr>
            <a:r>
              <a:rPr lang="en-US" sz="2000" dirty="0">
                <a:latin typeface="Arial" pitchFamily="34" charset="0"/>
                <a:cs typeface="Arial" pitchFamily="34" charset="0"/>
              </a:rPr>
              <a:t>Provision of public order and safety of strategic state facilities</a:t>
            </a:r>
          </a:p>
          <a:p>
            <a:pPr marL="285750" lvl="0" indent="-285750">
              <a:spcBef>
                <a:spcPts val="600"/>
              </a:spcBef>
              <a:spcAft>
                <a:spcPts val="600"/>
              </a:spcAft>
              <a:buFont typeface="Arial" panose="020B0604020202020204" pitchFamily="34" charset="0"/>
              <a:buChar char="•"/>
            </a:pPr>
            <a:r>
              <a:rPr lang="en-US" sz="2000" dirty="0" smtClean="0">
                <a:latin typeface="Arial" pitchFamily="34" charset="0"/>
                <a:cs typeface="Arial" pitchFamily="34" charset="0"/>
              </a:rPr>
              <a:t>Distribution of informational leaflets to passengers arriving from the Coronavirus transmission areas</a:t>
            </a:r>
            <a:endParaRPr lang="en-US" sz="2000" dirty="0">
              <a:latin typeface="Arial" pitchFamily="34" charset="0"/>
              <a:cs typeface="Arial" pitchFamily="34" charset="0"/>
            </a:endParaRPr>
          </a:p>
          <a:p>
            <a:pPr marL="285750" lvl="0" indent="-285750">
              <a:spcBef>
                <a:spcPts val="600"/>
              </a:spcBef>
              <a:spcAft>
                <a:spcPts val="600"/>
              </a:spcAft>
              <a:buFont typeface="Arial" panose="020B0604020202020204" pitchFamily="34" charset="0"/>
              <a:buChar char="•"/>
            </a:pPr>
            <a:r>
              <a:rPr lang="en-US" sz="2000" dirty="0" smtClean="0">
                <a:latin typeface="Arial" pitchFamily="34" charset="0"/>
                <a:cs typeface="Arial" pitchFamily="34" charset="0"/>
              </a:rPr>
              <a:t>Registration of passengers arriving at border checkpoints in Georgia from Coronavirus transmission areas – Registration of Entry Characteristics</a:t>
            </a:r>
            <a:r>
              <a:rPr lang="ka-GE" sz="2000" dirty="0" smtClean="0">
                <a:latin typeface="+mj-lt"/>
                <a:cs typeface="Arial" pitchFamily="34" charset="0"/>
              </a:rPr>
              <a:t>,</a:t>
            </a:r>
            <a:r>
              <a:rPr lang="en-US" sz="2000" dirty="0" smtClean="0">
                <a:latin typeface="Arial" pitchFamily="34" charset="0"/>
                <a:cs typeface="Arial" pitchFamily="34" charset="0"/>
              </a:rPr>
              <a:t> contact information and date of exit</a:t>
            </a:r>
            <a:endParaRPr lang="en-US" sz="2000"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6573" y="428604"/>
            <a:ext cx="1417427" cy="1917070"/>
          </a:xfrm>
          <a:prstGeom prst="rect">
            <a:avLst/>
          </a:prstGeom>
        </p:spPr>
      </p:pic>
    </p:spTree>
    <p:extLst>
      <p:ext uri="{BB962C8B-B14F-4D97-AF65-F5344CB8AC3E}">
        <p14:creationId xmlns:p14="http://schemas.microsoft.com/office/powerpoint/2010/main" xmlns="" val="2016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6" end="6"/>
                                            </p:txEl>
                                          </p:spTgt>
                                        </p:tgtEl>
                                        <p:attrNameLst>
                                          <p:attrName>style.visibility</p:attrName>
                                        </p:attrNameLst>
                                      </p:cBhvr>
                                      <p:to>
                                        <p:strVal val="visible"/>
                                      </p:to>
                                    </p:set>
                                    <p:animEffect transition="in" filter="fade">
                                      <p:cBhvr>
                                        <p:cTn id="27" dur="500"/>
                                        <p:tgtEl>
                                          <p:spTgt spid="13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7" end="7"/>
                                            </p:txEl>
                                          </p:spTgt>
                                        </p:tgtEl>
                                        <p:attrNameLst>
                                          <p:attrName>style.visibility</p:attrName>
                                        </p:attrNameLst>
                                      </p:cBhvr>
                                      <p:to>
                                        <p:strVal val="visible"/>
                                      </p:to>
                                    </p:set>
                                    <p:animEffect transition="in" filter="fade">
                                      <p:cBhvr>
                                        <p:cTn id="32" dur="500"/>
                                        <p:tgtEl>
                                          <p:spTgt spid="1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136" name="Google Shape;136;p25"/>
          <p:cNvSpPr txBox="1"/>
          <p:nvPr/>
        </p:nvSpPr>
        <p:spPr>
          <a:xfrm>
            <a:off x="571472" y="609600"/>
            <a:ext cx="8143932" cy="5319730"/>
          </a:xfrm>
          <a:prstGeom prst="rect">
            <a:avLst/>
          </a:prstGeom>
          <a:noFill/>
          <a:ln>
            <a:noFill/>
          </a:ln>
        </p:spPr>
        <p:txBody>
          <a:bodyPr spcFirstLastPara="1" wrap="square" lIns="91425" tIns="91425" rIns="91425" bIns="91425" anchor="t" anchorCtr="0">
            <a:noAutofit/>
          </a:bodyPr>
          <a:lstStyle/>
          <a:p>
            <a:r>
              <a:rPr lang="en-US" sz="2400" b="1" dirty="0" smtClean="0">
                <a:latin typeface="Arial" pitchFamily="34" charset="0"/>
                <a:cs typeface="Arial" pitchFamily="34" charset="0"/>
              </a:rPr>
              <a:t>  </a:t>
            </a:r>
            <a:r>
              <a:rPr lang="en-US" sz="2400" b="1" dirty="0" smtClean="0">
                <a:latin typeface="Arial" pitchFamily="34" charset="0"/>
                <a:cs typeface="Arial" pitchFamily="34" charset="0"/>
              </a:rPr>
              <a:t>Ministry </a:t>
            </a:r>
            <a:r>
              <a:rPr lang="en-US" sz="2400" b="1" dirty="0">
                <a:latin typeface="Arial" pitchFamily="34" charset="0"/>
                <a:cs typeface="Arial" pitchFamily="34" charset="0"/>
              </a:rPr>
              <a:t>of Finances / </a:t>
            </a:r>
            <a:r>
              <a:rPr lang="en-US" sz="2400" b="1" dirty="0" smtClean="0">
                <a:latin typeface="Arial" pitchFamily="34" charset="0"/>
                <a:cs typeface="Arial" pitchFamily="34" charset="0"/>
              </a:rPr>
              <a:t>Service</a:t>
            </a:r>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a:latin typeface="Arial" pitchFamily="34" charset="0"/>
              <a:cs typeface="Arial" pitchFamily="34" charset="0"/>
            </a:endParaRPr>
          </a:p>
          <a:p>
            <a:pPr marL="342900" lvl="0" indent="-342900">
              <a:buFont typeface="Arial" panose="020B0604020202020204" pitchFamily="34" charset="0"/>
              <a:buChar char="•"/>
            </a:pPr>
            <a:r>
              <a:rPr lang="en-US" sz="2200" dirty="0">
                <a:latin typeface="Arial" pitchFamily="34" charset="0"/>
                <a:cs typeface="Arial" pitchFamily="34" charset="0"/>
              </a:rPr>
              <a:t>Distribution of informational leaflets to passengers arriving from the Coronavirus transmission areas</a:t>
            </a:r>
          </a:p>
          <a:p>
            <a:pPr marL="342900" lvl="0" indent="-342900">
              <a:buFont typeface="Arial" panose="020B0604020202020204" pitchFamily="34" charset="0"/>
              <a:buChar char="•"/>
            </a:pPr>
            <a:r>
              <a:rPr lang="en-US" sz="2200" dirty="0">
                <a:latin typeface="Arial" pitchFamily="34" charset="0"/>
                <a:cs typeface="Arial" pitchFamily="34" charset="0"/>
              </a:rPr>
              <a:t>Management of passengers arriving at border checkpoints in Georgia from Coronavirus transmission </a:t>
            </a:r>
            <a:r>
              <a:rPr lang="en-US" sz="2200" dirty="0" smtClean="0">
                <a:latin typeface="Arial" pitchFamily="34" charset="0"/>
                <a:cs typeface="Arial" pitchFamily="34" charset="0"/>
              </a:rPr>
              <a:t>areas</a:t>
            </a:r>
            <a:endParaRPr lang="en-US" sz="2200" dirty="0">
              <a:latin typeface="Arial" pitchFamily="34" charset="0"/>
              <a:cs typeface="Arial" pitchFamily="34" charset="0"/>
            </a:endParaRPr>
          </a:p>
          <a:p>
            <a:pPr marL="342900" lvl="0" indent="-342900">
              <a:buFont typeface="Arial" panose="020B0604020202020204" pitchFamily="34" charset="0"/>
              <a:buChar char="•"/>
            </a:pPr>
            <a:r>
              <a:rPr lang="en-US" sz="2200" dirty="0">
                <a:latin typeface="Arial" pitchFamily="34" charset="0"/>
                <a:cs typeface="Arial" pitchFamily="34" charset="0"/>
              </a:rPr>
              <a:t>Collection of detailed travel history according to the information received</a:t>
            </a:r>
          </a:p>
          <a:p>
            <a:pPr marL="342900" lvl="0" indent="-342900">
              <a:buFont typeface="Arial" panose="020B0604020202020204" pitchFamily="34" charset="0"/>
              <a:buChar char="•"/>
            </a:pPr>
            <a:r>
              <a:rPr lang="en-US" sz="2200" dirty="0">
                <a:latin typeface="Arial" pitchFamily="34" charset="0"/>
                <a:cs typeface="Arial" pitchFamily="34" charset="0"/>
              </a:rPr>
              <a:t>Screening according to International Health Regulations</a:t>
            </a:r>
          </a:p>
          <a:p>
            <a:pPr marL="342900" lvl="0" indent="-342900">
              <a:buFont typeface="Arial" panose="020B0604020202020204" pitchFamily="34" charset="0"/>
              <a:buChar char="•"/>
            </a:pPr>
            <a:r>
              <a:rPr lang="en-US" sz="2200" dirty="0">
                <a:latin typeface="Arial" pitchFamily="34" charset="0"/>
                <a:cs typeface="Arial" pitchFamily="34" charset="0"/>
              </a:rPr>
              <a:t>Immediate notification to the NCDC</a:t>
            </a:r>
          </a:p>
          <a:p>
            <a:pPr marL="342900" lvl="0" indent="-342900">
              <a:buFont typeface="Arial" panose="020B0604020202020204" pitchFamily="34" charset="0"/>
              <a:buChar char="•"/>
            </a:pPr>
            <a:r>
              <a:rPr lang="en-US" sz="2200" dirty="0">
                <a:latin typeface="Arial" pitchFamily="34" charset="0"/>
                <a:cs typeface="Arial" pitchFamily="34" charset="0"/>
              </a:rPr>
              <a:t>The National Food Agency and the Revenue Service enforces prohibition of import of live animals from the People’s Republic of China</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0" y="990600"/>
            <a:ext cx="1714261" cy="9228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15074" y="857232"/>
            <a:ext cx="1046574" cy="1046574"/>
          </a:xfrm>
          <a:prstGeom prst="rect">
            <a:avLst/>
          </a:prstGeom>
        </p:spPr>
      </p:pic>
    </p:spTree>
    <p:extLst>
      <p:ext uri="{BB962C8B-B14F-4D97-AF65-F5344CB8AC3E}">
        <p14:creationId xmlns:p14="http://schemas.microsoft.com/office/powerpoint/2010/main" xmlns="" val="1068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4" end="4"/>
                                            </p:txEl>
                                          </p:spTgt>
                                        </p:tgtEl>
                                        <p:attrNameLst>
                                          <p:attrName>style.visibility</p:attrName>
                                        </p:attrNameLst>
                                      </p:cBhvr>
                                      <p:to>
                                        <p:strVal val="visible"/>
                                      </p:to>
                                    </p:set>
                                    <p:animEffect transition="in" filter="fade">
                                      <p:cBhvr>
                                        <p:cTn id="7" dur="500"/>
                                        <p:tgtEl>
                                          <p:spTgt spid="13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5" end="5"/>
                                            </p:txEl>
                                          </p:spTgt>
                                        </p:tgtEl>
                                        <p:attrNameLst>
                                          <p:attrName>style.visibility</p:attrName>
                                        </p:attrNameLst>
                                      </p:cBhvr>
                                      <p:to>
                                        <p:strVal val="visible"/>
                                      </p:to>
                                    </p:set>
                                    <p:animEffect transition="in" filter="fade">
                                      <p:cBhvr>
                                        <p:cTn id="12" dur="500"/>
                                        <p:tgtEl>
                                          <p:spTgt spid="13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6" end="6"/>
                                            </p:txEl>
                                          </p:spTgt>
                                        </p:tgtEl>
                                        <p:attrNameLst>
                                          <p:attrName>style.visibility</p:attrName>
                                        </p:attrNameLst>
                                      </p:cBhvr>
                                      <p:to>
                                        <p:strVal val="visible"/>
                                      </p:to>
                                    </p:set>
                                    <p:animEffect transition="in" filter="fade">
                                      <p:cBhvr>
                                        <p:cTn id="17" dur="500"/>
                                        <p:tgtEl>
                                          <p:spTgt spid="13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7" end="7"/>
                                            </p:txEl>
                                          </p:spTgt>
                                        </p:tgtEl>
                                        <p:attrNameLst>
                                          <p:attrName>style.visibility</p:attrName>
                                        </p:attrNameLst>
                                      </p:cBhvr>
                                      <p:to>
                                        <p:strVal val="visible"/>
                                      </p:to>
                                    </p:set>
                                    <p:animEffect transition="in" filter="fade">
                                      <p:cBhvr>
                                        <p:cTn id="22" dur="500"/>
                                        <p:tgtEl>
                                          <p:spTgt spid="13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8" end="8"/>
                                            </p:txEl>
                                          </p:spTgt>
                                        </p:tgtEl>
                                        <p:attrNameLst>
                                          <p:attrName>style.visibility</p:attrName>
                                        </p:attrNameLst>
                                      </p:cBhvr>
                                      <p:to>
                                        <p:strVal val="visible"/>
                                      </p:to>
                                    </p:set>
                                    <p:animEffect transition="in" filter="fade">
                                      <p:cBhvr>
                                        <p:cTn id="27" dur="500"/>
                                        <p:tgtEl>
                                          <p:spTgt spid="13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9" end="9"/>
                                            </p:txEl>
                                          </p:spTgt>
                                        </p:tgtEl>
                                        <p:attrNameLst>
                                          <p:attrName>style.visibility</p:attrName>
                                        </p:attrNameLst>
                                      </p:cBhvr>
                                      <p:to>
                                        <p:strVal val="visible"/>
                                      </p:to>
                                    </p:set>
                                    <p:animEffect transition="in" filter="fade">
                                      <p:cBhvr>
                                        <p:cTn id="32" dur="500"/>
                                        <p:tgtEl>
                                          <p:spTgt spid="1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136" name="Google Shape;136;p25"/>
          <p:cNvSpPr txBox="1"/>
          <p:nvPr/>
        </p:nvSpPr>
        <p:spPr>
          <a:xfrm>
            <a:off x="428596" y="928670"/>
            <a:ext cx="6484569" cy="4214842"/>
          </a:xfrm>
          <a:prstGeom prst="rect">
            <a:avLst/>
          </a:prstGeom>
          <a:noFill/>
          <a:ln>
            <a:noFill/>
          </a:ln>
        </p:spPr>
        <p:txBody>
          <a:bodyPr spcFirstLastPara="1" wrap="square" lIns="91425" tIns="91425" rIns="91425" bIns="91425" anchor="t" anchorCtr="0">
            <a:noAutofit/>
          </a:bodyPr>
          <a:lstStyle/>
          <a:p>
            <a:r>
              <a:rPr lang="en-US" sz="2400" b="1" dirty="0">
                <a:latin typeface="Arial" pitchFamily="34" charset="0"/>
                <a:cs typeface="Arial" pitchFamily="34" charset="0"/>
              </a:rPr>
              <a:t>Ministry of Economy and Sustainable </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Development </a:t>
            </a:r>
            <a:r>
              <a:rPr lang="en-US" sz="2400" b="1" dirty="0">
                <a:latin typeface="Arial" pitchFamily="34" charset="0"/>
                <a:cs typeface="Arial" pitchFamily="34" charset="0"/>
              </a:rPr>
              <a:t>/ United Airports of Georgia</a:t>
            </a:r>
          </a:p>
          <a:p>
            <a:endParaRPr lang="en-US" sz="2400" b="1" dirty="0">
              <a:latin typeface="Arial" pitchFamily="34" charset="0"/>
              <a:cs typeface="Arial" pitchFamily="34" charset="0"/>
            </a:endParaRPr>
          </a:p>
          <a:p>
            <a:pPr marL="342900" lvl="0" indent="-342900">
              <a:buFont typeface="Arial" panose="020B0604020202020204" pitchFamily="34" charset="0"/>
              <a:buChar char="•"/>
            </a:pPr>
            <a:r>
              <a:rPr lang="en-US" sz="2000" dirty="0">
                <a:latin typeface="Arial" pitchFamily="34" charset="0"/>
                <a:cs typeface="Arial" pitchFamily="34" charset="0"/>
              </a:rPr>
              <a:t>Provision of information to the individuals and legal entities engaged into the touristic industry about the spread of Coronavirus</a:t>
            </a:r>
          </a:p>
          <a:p>
            <a:pPr marL="342900" lvl="0" indent="-342900">
              <a:buFont typeface="Arial" panose="020B0604020202020204" pitchFamily="34" charset="0"/>
              <a:buChar char="•"/>
            </a:pPr>
            <a:r>
              <a:rPr lang="en-US" sz="2000" dirty="0">
                <a:latin typeface="Arial" pitchFamily="34" charset="0"/>
                <a:cs typeface="Arial" pitchFamily="34" charset="0"/>
              </a:rPr>
              <a:t>Temporary </a:t>
            </a:r>
            <a:r>
              <a:rPr lang="en-US" sz="2000" dirty="0" smtClean="0">
                <a:latin typeface="Arial" pitchFamily="34" charset="0"/>
                <a:cs typeface="Arial" pitchFamily="34" charset="0"/>
              </a:rPr>
              <a:t>suspension </a:t>
            </a:r>
            <a:r>
              <a:rPr lang="en-US" sz="2000" dirty="0">
                <a:latin typeface="Arial" pitchFamily="34" charset="0"/>
                <a:cs typeface="Arial" pitchFamily="34" charset="0"/>
              </a:rPr>
              <a:t>of international direct flights from the highly infected areas. </a:t>
            </a:r>
            <a:endParaRPr lang="en-US" sz="2000" dirty="0" smtClean="0">
              <a:latin typeface="Arial" pitchFamily="34" charset="0"/>
              <a:cs typeface="Arial" pitchFamily="34" charset="0"/>
            </a:endParaRPr>
          </a:p>
          <a:p>
            <a:pPr lvl="0"/>
            <a:endParaRPr lang="en-US" sz="2000" dirty="0" smtClean="0">
              <a:latin typeface="Arial" pitchFamily="34" charset="0"/>
              <a:cs typeface="Arial" pitchFamily="34" charset="0"/>
            </a:endParaRPr>
          </a:p>
          <a:p>
            <a:pPr marL="342900" lvl="0" indent="-342900">
              <a:buFont typeface="Arial" panose="020B0604020202020204" pitchFamily="34" charset="0"/>
              <a:buChar char="•"/>
            </a:pPr>
            <a:r>
              <a:rPr lang="en-US" sz="2000" b="1" dirty="0" smtClean="0">
                <a:latin typeface="Arial" pitchFamily="34" charset="0"/>
                <a:cs typeface="Arial" pitchFamily="34" charset="0"/>
              </a:rPr>
              <a:t>The </a:t>
            </a:r>
            <a:r>
              <a:rPr lang="en-US" sz="2000" b="1" dirty="0">
                <a:latin typeface="Arial" pitchFamily="34" charset="0"/>
                <a:cs typeface="Arial" pitchFamily="34" charset="0"/>
              </a:rPr>
              <a:t>United Airports of Georgia </a:t>
            </a:r>
            <a:r>
              <a:rPr lang="en-US" sz="2000" dirty="0" smtClean="0">
                <a:latin typeface="Arial" pitchFamily="34" charset="0"/>
                <a:cs typeface="Arial" pitchFamily="34" charset="0"/>
              </a:rPr>
              <a:t>installation </a:t>
            </a:r>
            <a:r>
              <a:rPr lang="en-US" sz="2000" dirty="0">
                <a:latin typeface="Arial" pitchFamily="34" charset="0"/>
                <a:cs typeface="Arial" pitchFamily="34" charset="0"/>
              </a:rPr>
              <a:t>of thermo scanners and other relevant equipment at the international airports of </a:t>
            </a:r>
            <a:r>
              <a:rPr lang="en-US" sz="2000" dirty="0" smtClean="0">
                <a:latin typeface="Arial" pitchFamily="34" charset="0"/>
                <a:cs typeface="Arial" pitchFamily="34" charset="0"/>
              </a:rPr>
              <a:t>Georgia</a:t>
            </a:r>
            <a:endParaRPr lang="en-US" sz="2000" dirty="0">
              <a:latin typeface="Arial" pitchFamily="34" charset="0"/>
              <a:cs typeface="Arial" pitchFamily="34" charset="0"/>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xmlns="" val="0"/>
              </a:ext>
            </a:extLst>
          </a:blip>
          <a:srcRect l="31958" t="23788" r="29907" b="23822"/>
          <a:stretch/>
        </p:blipFill>
        <p:spPr>
          <a:xfrm>
            <a:off x="6851717" y="1371600"/>
            <a:ext cx="2477616" cy="191707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0892" y="3429000"/>
            <a:ext cx="1701318" cy="1701318"/>
          </a:xfrm>
          <a:prstGeom prst="rect">
            <a:avLst/>
          </a:prstGeom>
        </p:spPr>
      </p:pic>
    </p:spTree>
    <p:extLst>
      <p:ext uri="{BB962C8B-B14F-4D97-AF65-F5344CB8AC3E}">
        <p14:creationId xmlns:p14="http://schemas.microsoft.com/office/powerpoint/2010/main" xmlns="" val="27554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3" end="3"/>
                                            </p:txEl>
                                          </p:spTgt>
                                        </p:tgtEl>
                                        <p:attrNameLst>
                                          <p:attrName>style.visibility</p:attrName>
                                        </p:attrNameLst>
                                      </p:cBhvr>
                                      <p:to>
                                        <p:strVal val="visible"/>
                                      </p:to>
                                    </p:set>
                                    <p:animEffect transition="in" filter="fade">
                                      <p:cBhvr>
                                        <p:cTn id="7" dur="500"/>
                                        <p:tgtEl>
                                          <p:spTgt spid="13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4" end="4"/>
                                            </p:txEl>
                                          </p:spTgt>
                                        </p:tgtEl>
                                        <p:attrNameLst>
                                          <p:attrName>style.visibility</p:attrName>
                                        </p:attrNameLst>
                                      </p:cBhvr>
                                      <p:to>
                                        <p:strVal val="visible"/>
                                      </p:to>
                                    </p:set>
                                    <p:animEffect transition="in" filter="fade">
                                      <p:cBhvr>
                                        <p:cTn id="12" dur="500"/>
                                        <p:tgtEl>
                                          <p:spTgt spid="13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6" end="6"/>
                                            </p:txEl>
                                          </p:spTgt>
                                        </p:tgtEl>
                                        <p:attrNameLst>
                                          <p:attrName>style.visibility</p:attrName>
                                        </p:attrNameLst>
                                      </p:cBhvr>
                                      <p:to>
                                        <p:strVal val="visible"/>
                                      </p:to>
                                    </p:set>
                                    <p:animEffect transition="in" filter="fade">
                                      <p:cBhvr>
                                        <p:cTn id="17" dur="500"/>
                                        <p:tgtEl>
                                          <p:spTgt spid="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136" name="Google Shape;136;p25"/>
          <p:cNvSpPr txBox="1"/>
          <p:nvPr/>
        </p:nvSpPr>
        <p:spPr>
          <a:xfrm>
            <a:off x="428596" y="571480"/>
            <a:ext cx="7929618" cy="5214974"/>
          </a:xfrm>
          <a:prstGeom prst="rect">
            <a:avLst/>
          </a:prstGeom>
          <a:noFill/>
          <a:ln>
            <a:noFill/>
          </a:ln>
        </p:spPr>
        <p:txBody>
          <a:bodyPr spcFirstLastPara="1" wrap="square" lIns="91425" tIns="91425" rIns="91425" bIns="91425" anchor="t" anchorCtr="0">
            <a:noAutofit/>
          </a:bodyPr>
          <a:lstStyle/>
          <a:p>
            <a:pPr>
              <a:spcBef>
                <a:spcPts val="600"/>
              </a:spcBef>
              <a:spcAft>
                <a:spcPts val="600"/>
              </a:spcAft>
            </a:pPr>
            <a:r>
              <a:rPr lang="en-US" sz="2600" b="1" dirty="0" smtClean="0">
                <a:latin typeface="Arial" pitchFamily="34" charset="0"/>
                <a:cs typeface="Arial" pitchFamily="34" charset="0"/>
              </a:rPr>
              <a:t>Ministry of Foreign Affairs</a:t>
            </a:r>
            <a:endParaRPr lang="en-US" sz="2600" b="1" dirty="0">
              <a:latin typeface="Arial" pitchFamily="34" charset="0"/>
              <a:cs typeface="Arial" pitchFamily="34" charset="0"/>
            </a:endParaRPr>
          </a:p>
          <a:p>
            <a:pPr>
              <a:spcBef>
                <a:spcPts val="600"/>
              </a:spcBef>
              <a:spcAft>
                <a:spcPts val="600"/>
              </a:spcAft>
            </a:pPr>
            <a:endParaRPr lang="en-US" sz="2400" b="1" dirty="0">
              <a:latin typeface="Arial" pitchFamily="34" charset="0"/>
              <a:cs typeface="Arial" pitchFamily="34" charset="0"/>
            </a:endParaRPr>
          </a:p>
          <a:p>
            <a:pPr marL="342900" lvl="0" indent="-342900">
              <a:spcBef>
                <a:spcPts val="600"/>
              </a:spcBef>
              <a:spcAft>
                <a:spcPts val="600"/>
              </a:spcAft>
              <a:buFont typeface="Arial" panose="020B0604020202020204" pitchFamily="34" charset="0"/>
              <a:buChar char="•"/>
            </a:pPr>
            <a:r>
              <a:rPr lang="en-US" sz="2000" dirty="0">
                <a:latin typeface="Arial" pitchFamily="34" charset="0"/>
                <a:cs typeface="Arial" pitchFamily="34" charset="0"/>
              </a:rPr>
              <a:t>Informing relevant embassies about the need for the health insurance for the citizens of their countries willing to travel to Georgia, </a:t>
            </a:r>
            <a:r>
              <a:rPr lang="en-US" sz="2000" dirty="0" smtClean="0">
                <a:latin typeface="Arial" pitchFamily="34" charset="0"/>
                <a:cs typeface="Arial" pitchFamily="34" charset="0"/>
              </a:rPr>
              <a:t>the </a:t>
            </a:r>
            <a:r>
              <a:rPr lang="en-US" sz="2000" dirty="0">
                <a:latin typeface="Arial" pitchFamily="34" charset="0"/>
                <a:cs typeface="Arial" pitchFamily="34" charset="0"/>
              </a:rPr>
              <a:t>health conditions of their citizens residing in Georgia and </a:t>
            </a:r>
            <a:r>
              <a:rPr lang="en-US" sz="2000" dirty="0" smtClean="0">
                <a:latin typeface="Arial" pitchFamily="34" charset="0"/>
                <a:cs typeface="Arial" pitchFamily="34" charset="0"/>
              </a:rPr>
              <a:t>about </a:t>
            </a:r>
            <a:r>
              <a:rPr lang="en-US" sz="2000" dirty="0">
                <a:latin typeface="Arial" pitchFamily="34" charset="0"/>
                <a:cs typeface="Arial" pitchFamily="34" charset="0"/>
              </a:rPr>
              <a:t>the preventive measures of coronavirus infection spread</a:t>
            </a:r>
          </a:p>
          <a:p>
            <a:pPr marL="342900" lvl="0" indent="-342900">
              <a:spcBef>
                <a:spcPts val="600"/>
              </a:spcBef>
              <a:spcAft>
                <a:spcPts val="600"/>
              </a:spcAft>
              <a:buFont typeface="Arial" panose="020B0604020202020204" pitchFamily="34" charset="0"/>
              <a:buChar char="•"/>
            </a:pPr>
            <a:r>
              <a:rPr lang="en-US" sz="2000" dirty="0">
                <a:latin typeface="Arial" pitchFamily="34" charset="0"/>
                <a:cs typeface="Arial" pitchFamily="34" charset="0"/>
              </a:rPr>
              <a:t>Informing the relevant bodies and international organizations abroad regarding the morbidity data in the country</a:t>
            </a:r>
            <a:endParaRPr lang="en-US" sz="2000" dirty="0" smtClean="0">
              <a:latin typeface="Arial" pitchFamily="34" charset="0"/>
              <a:cs typeface="Arial" pitchFamily="34" charset="0"/>
            </a:endParaRPr>
          </a:p>
          <a:p>
            <a:pPr marL="342900" lvl="0" indent="-342900">
              <a:spcBef>
                <a:spcPts val="600"/>
              </a:spcBef>
              <a:spcAft>
                <a:spcPts val="600"/>
              </a:spcAft>
              <a:buFont typeface="Arial" panose="020B0604020202020204" pitchFamily="34" charset="0"/>
              <a:buChar char="•"/>
            </a:pPr>
            <a:r>
              <a:rPr lang="en-US" sz="2000" dirty="0">
                <a:latin typeface="Arial" pitchFamily="34" charset="0"/>
                <a:cs typeface="Arial" pitchFamily="34" charset="0"/>
              </a:rPr>
              <a:t>Informing the Government of Georgia about the health condition of Georgian citizens residing in high-risk zone countries and other countries including the coronavirus diagnosed </a:t>
            </a:r>
            <a:r>
              <a:rPr lang="en-US" sz="2000" dirty="0" smtClean="0">
                <a:latin typeface="Arial" pitchFamily="34" charset="0"/>
                <a:cs typeface="Arial" pitchFamily="34" charset="0"/>
              </a:rPr>
              <a:t>cases</a:t>
            </a:r>
          </a:p>
          <a:p>
            <a:pPr marL="342900" lvl="0" indent="-342900">
              <a:spcBef>
                <a:spcPts val="600"/>
              </a:spcBef>
              <a:spcAft>
                <a:spcPts val="600"/>
              </a:spcAft>
              <a:buFont typeface="Arial" panose="020B0604020202020204" pitchFamily="34" charset="0"/>
              <a:buChar char="•"/>
            </a:pPr>
            <a:r>
              <a:rPr lang="en-US" sz="2000" dirty="0">
                <a:latin typeface="Arial" pitchFamily="34" charset="0"/>
                <a:cs typeface="Arial" pitchFamily="34" charset="0"/>
              </a:rPr>
              <a:t>Considering the possibility of introducing a temporary visa regime with countries defined as high-risk areas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29520" y="428604"/>
            <a:ext cx="1422439" cy="1422439"/>
          </a:xfrm>
          <a:prstGeom prst="rect">
            <a:avLst/>
          </a:prstGeom>
        </p:spPr>
      </p:pic>
    </p:spTree>
    <p:extLst>
      <p:ext uri="{BB962C8B-B14F-4D97-AF65-F5344CB8AC3E}">
        <p14:creationId xmlns:p14="http://schemas.microsoft.com/office/powerpoint/2010/main" xmlns="" val="34962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animEffect transition="in" filter="fade">
                                      <p:cBhvr>
                                        <p:cTn id="7" dur="500"/>
                                        <p:tgtEl>
                                          <p:spTgt spid="1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3" end="3"/>
                                            </p:txEl>
                                          </p:spTgt>
                                        </p:tgtEl>
                                        <p:attrNameLst>
                                          <p:attrName>style.visibility</p:attrName>
                                        </p:attrNameLst>
                                      </p:cBhvr>
                                      <p:to>
                                        <p:strVal val="visible"/>
                                      </p:to>
                                    </p:set>
                                    <p:animEffect transition="in" filter="fade">
                                      <p:cBhvr>
                                        <p:cTn id="12" dur="500"/>
                                        <p:tgtEl>
                                          <p:spTgt spid="1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4" end="4"/>
                                            </p:txEl>
                                          </p:spTgt>
                                        </p:tgtEl>
                                        <p:attrNameLst>
                                          <p:attrName>style.visibility</p:attrName>
                                        </p:attrNameLst>
                                      </p:cBhvr>
                                      <p:to>
                                        <p:strVal val="visible"/>
                                      </p:to>
                                    </p:set>
                                    <p:animEffect transition="in" filter="fade">
                                      <p:cBhvr>
                                        <p:cTn id="17" dur="500"/>
                                        <p:tgtEl>
                                          <p:spTgt spid="1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5" end="5"/>
                                            </p:txEl>
                                          </p:spTgt>
                                        </p:tgtEl>
                                        <p:attrNameLst>
                                          <p:attrName>style.visibility</p:attrName>
                                        </p:attrNameLst>
                                      </p:cBhvr>
                                      <p:to>
                                        <p:strVal val="visible"/>
                                      </p:to>
                                    </p:set>
                                    <p:animEffect transition="in" filter="fade">
                                      <p:cBhvr>
                                        <p:cTn id="22" dur="500"/>
                                        <p:tgtEl>
                                          <p:spTgt spid="1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6432</TotalTime>
  <Words>1920</Words>
  <Application>Microsoft Office PowerPoint</Application>
  <PresentationFormat>On-screen Show (4:3)</PresentationFormat>
  <Paragraphs>171</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სოფლის ექიმი პჯდ საბჭო 21 01 14 (4)</vt:lpstr>
      <vt:lpstr>Visio</vt:lpstr>
      <vt:lpstr>Acrobat Document</vt:lpstr>
      <vt:lpstr>Georgia Novel Coronavirus (COVID-19) Response</vt:lpstr>
      <vt:lpstr>Slide 2</vt:lpstr>
      <vt:lpstr>Slide 3</vt:lpstr>
      <vt:lpstr>Policy Measures</vt:lpstr>
      <vt:lpstr>Slide 5</vt:lpstr>
      <vt:lpstr>Slide 6</vt:lpstr>
      <vt:lpstr>Slide 7</vt:lpstr>
      <vt:lpstr>Slide 8</vt:lpstr>
      <vt:lpstr>Slide 9</vt:lpstr>
      <vt:lpstr>Slide 10</vt:lpstr>
      <vt:lpstr>Slide 11</vt:lpstr>
      <vt:lpstr>Slide 12</vt:lpstr>
      <vt:lpstr>COVID 19 Current Status in Georgia March 6th 2020</vt:lpstr>
      <vt:lpstr>Situation Update by 05/03/2020</vt:lpstr>
      <vt:lpstr>Activities conducted by NCDC</vt:lpstr>
      <vt:lpstr>Incident Management System (IMS) at NCDC</vt:lpstr>
      <vt:lpstr>Surveillance</vt:lpstr>
      <vt:lpstr>Protocols were developed for</vt:lpstr>
      <vt:lpstr>Slide 19</vt:lpstr>
      <vt:lpstr>Slide 20</vt:lpstr>
      <vt:lpstr>Thanks for your attention!</vt:lpstr>
    </vt:vector>
  </TitlesOfParts>
  <Company>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Windows User</cp:lastModifiedBy>
  <cp:revision>725</cp:revision>
  <cp:lastPrinted>2017-11-27T07:20:42Z</cp:lastPrinted>
  <dcterms:created xsi:type="dcterms:W3CDTF">2012-02-03T10:47:59Z</dcterms:created>
  <dcterms:modified xsi:type="dcterms:W3CDTF">2020-03-06T05:57:38Z</dcterms:modified>
</cp:coreProperties>
</file>